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2" r:id="rId4"/>
    <p:sldId id="265" r:id="rId5"/>
    <p:sldId id="266" r:id="rId6"/>
    <p:sldId id="267" r:id="rId7"/>
    <p:sldId id="283" r:id="rId8"/>
    <p:sldId id="281" r:id="rId9"/>
    <p:sldId id="268" r:id="rId10"/>
    <p:sldId id="277" r:id="rId11"/>
    <p:sldId id="278" r:id="rId12"/>
    <p:sldId id="269" r:id="rId13"/>
    <p:sldId id="270" r:id="rId14"/>
    <p:sldId id="279" r:id="rId15"/>
    <p:sldId id="271" r:id="rId16"/>
    <p:sldId id="272" r:id="rId17"/>
    <p:sldId id="273" r:id="rId18"/>
    <p:sldId id="274" r:id="rId19"/>
    <p:sldId id="275" r:id="rId20"/>
    <p:sldId id="280"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ques10.com/p/5784/explain-the-significance-of-v-number-derive-the-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smtClean="0">
                  <a:solidFill>
                    <a:schemeClr val="bg1"/>
                  </a:solidFill>
                </a:rPr>
                <a:t>FO-2</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a:t>
              </a:r>
              <a:r>
                <a:rPr lang="en-US" b="1" dirty="0" err="1" smtClean="0">
                  <a:solidFill>
                    <a:schemeClr val="bg1"/>
                  </a:solidFill>
                </a:rPr>
                <a:t>Jeeban</a:t>
              </a:r>
              <a:r>
                <a:rPr lang="en-US" b="1" dirty="0" smtClean="0">
                  <a:solidFill>
                    <a:schemeClr val="bg1"/>
                  </a:solidFill>
                </a:rPr>
                <a:t> Pd </a:t>
              </a:r>
              <a:r>
                <a:rPr lang="en-US" b="1" dirty="0" err="1" smtClean="0">
                  <a:solidFill>
                    <a:schemeClr val="bg1"/>
                  </a:solidFill>
                </a:rPr>
                <a:t>Gewali</a:t>
              </a:r>
              <a:endParaRPr lang="en-US" b="1" dirty="0">
                <a:solidFill>
                  <a:schemeClr val="bg1"/>
                </a:solidFill>
              </a:endParaRP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dirty="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227909" y="83887"/>
            <a:ext cx="9744891" cy="6696210"/>
          </a:xfrm>
          <a:prstGeom prst="rect">
            <a:avLst/>
          </a:prstGeom>
        </p:spPr>
      </p:pic>
    </p:spTree>
    <p:extLst>
      <p:ext uri="{BB962C8B-B14F-4D97-AF65-F5344CB8AC3E}">
        <p14:creationId xmlns="" xmlns:p14="http://schemas.microsoft.com/office/powerpoint/2010/main" val="240058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528354" y="91104"/>
            <a:ext cx="9099082" cy="6649329"/>
          </a:xfrm>
          <a:prstGeom prst="rect">
            <a:avLst/>
          </a:prstGeom>
        </p:spPr>
      </p:pic>
    </p:spTree>
    <p:extLst>
      <p:ext uri="{BB962C8B-B14F-4D97-AF65-F5344CB8AC3E}">
        <p14:creationId xmlns="" xmlns:p14="http://schemas.microsoft.com/office/powerpoint/2010/main" val="128919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89397" y="927279"/>
            <a:ext cx="5502499" cy="5320048"/>
          </a:xfrm>
        </p:spPr>
        <p:txBody>
          <a:bodyPr rtlCol="0">
            <a:normAutofit/>
          </a:bodyPr>
          <a:lstStyle/>
          <a:p>
            <a:pPr>
              <a:defRPr/>
            </a:pPr>
            <a:r>
              <a:rPr lang="en-US" altLang="en-US" sz="2000" dirty="0"/>
              <a:t>The </a:t>
            </a:r>
            <a:r>
              <a:rPr lang="en-US" altLang="en-US" sz="2000" b="1" dirty="0"/>
              <a:t>numerical aperture</a:t>
            </a:r>
            <a:r>
              <a:rPr lang="en-US" altLang="en-US" sz="2000" dirty="0"/>
              <a:t> of the fiber is closely related to the critical angle and is often used in the specification for optical fiber and the components that work with it</a:t>
            </a:r>
          </a:p>
          <a:p>
            <a:pPr>
              <a:defRPr/>
            </a:pPr>
            <a:r>
              <a:rPr lang="en-US" altLang="en-US" sz="2000" dirty="0"/>
              <a:t>The numerical aperture is given by the formula:</a:t>
            </a:r>
          </a:p>
          <a:p>
            <a:pPr>
              <a:defRPr/>
            </a:pPr>
            <a:endParaRPr lang="en-US" altLang="en-US" sz="2000" dirty="0"/>
          </a:p>
          <a:p>
            <a:pPr>
              <a:defRPr/>
            </a:pPr>
            <a:endParaRPr lang="en-US" altLang="en-US" sz="2000" dirty="0"/>
          </a:p>
          <a:p>
            <a:pPr>
              <a:defRPr/>
            </a:pPr>
            <a:r>
              <a:rPr lang="en-US" altLang="en-US" sz="2000" dirty="0"/>
              <a:t>The </a:t>
            </a:r>
            <a:r>
              <a:rPr lang="en-US" altLang="en-US" sz="2000" b="1" dirty="0"/>
              <a:t>angle of acceptance</a:t>
            </a:r>
            <a:r>
              <a:rPr lang="en-US" altLang="en-US" sz="2000" dirty="0"/>
              <a:t> is sine inverse of numerical aperture.</a:t>
            </a:r>
          </a:p>
        </p:txBody>
      </p:sp>
      <p:graphicFrame>
        <p:nvGraphicFramePr>
          <p:cNvPr id="2050" name="Object 4"/>
          <p:cNvGraphicFramePr>
            <a:graphicFrameLocks noChangeAspect="1"/>
          </p:cNvGraphicFramePr>
          <p:nvPr/>
        </p:nvGraphicFramePr>
        <p:xfrm>
          <a:off x="2231846" y="4552156"/>
          <a:ext cx="3513138" cy="649288"/>
        </p:xfrm>
        <a:graphic>
          <a:graphicData uri="http://schemas.openxmlformats.org/presentationml/2006/ole">
            <p:oleObj spid="_x0000_s2062" name="Equation" r:id="rId3" imgW="1511300" imgH="279400" progId="Equation.3">
              <p:embed/>
            </p:oleObj>
          </a:graphicData>
        </a:graphic>
      </p:graphicFrame>
      <p:pic>
        <p:nvPicPr>
          <p:cNvPr id="2053" name="Picture 6" descr="240_00EB.jpg                                                   000AE472Macintosh HD                   ABA78158:"/>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 xmlns:a14="http://schemas.microsoft.com/office/drawing/2010/main" val="0"/>
              </a:ext>
            </a:extLst>
          </a:blip>
          <a:srcRect/>
          <a:stretch>
            <a:fillRect/>
          </a:stretch>
        </p:blipFill>
        <p:spPr bwMode="auto">
          <a:xfrm>
            <a:off x="6324599" y="2408349"/>
            <a:ext cx="5720537" cy="2468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Numerical Aperture</a:t>
            </a:r>
          </a:p>
        </p:txBody>
      </p:sp>
    </p:spTree>
    <p:extLst>
      <p:ext uri="{BB962C8B-B14F-4D97-AF65-F5344CB8AC3E}">
        <p14:creationId xmlns="" xmlns:p14="http://schemas.microsoft.com/office/powerpoint/2010/main" val="3912948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528034" y="1030310"/>
            <a:ext cx="10825766" cy="5146653"/>
          </a:xfrm>
        </p:spPr>
        <p:txBody>
          <a:bodyPr/>
          <a:lstStyle/>
          <a:p>
            <a:r>
              <a:rPr lang="en-US" dirty="0" smtClean="0"/>
              <a:t>The larger is the NA, greater the amount of light that can be accepted by fiber. But if NA is too large ,bandwidth of the system degrades.</a:t>
            </a:r>
          </a:p>
          <a:p>
            <a:r>
              <a:rPr lang="en-US" dirty="0" smtClean="0"/>
              <a:t>NA value is always less than 1.</a:t>
            </a:r>
          </a:p>
          <a:p>
            <a:r>
              <a:rPr lang="en-US" dirty="0" smtClean="0"/>
              <a:t>Typical values of NA</a:t>
            </a:r>
          </a:p>
          <a:p>
            <a:r>
              <a:rPr lang="en-US" dirty="0" smtClean="0"/>
              <a:t>0.11 for single mode</a:t>
            </a:r>
          </a:p>
          <a:p>
            <a:r>
              <a:rPr lang="en-US" dirty="0" smtClean="0"/>
              <a:t>0.21 for graded index fiber</a:t>
            </a:r>
          </a:p>
          <a:p>
            <a:r>
              <a:rPr lang="en-US" dirty="0" smtClean="0"/>
              <a:t>0.5 for plastic fiber</a:t>
            </a:r>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Numerical Aperture</a:t>
            </a:r>
          </a:p>
        </p:txBody>
      </p:sp>
    </p:spTree>
    <p:extLst>
      <p:ext uri="{BB962C8B-B14F-4D97-AF65-F5344CB8AC3E}">
        <p14:creationId xmlns="" xmlns:p14="http://schemas.microsoft.com/office/powerpoint/2010/main" val="274903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38200" y="59016"/>
            <a:ext cx="10393022" cy="6743564"/>
          </a:xfrm>
          <a:prstGeom prst="rect">
            <a:avLst/>
          </a:prstGeom>
        </p:spPr>
      </p:pic>
    </p:spTree>
    <p:extLst>
      <p:ext uri="{BB962C8B-B14F-4D97-AF65-F5344CB8AC3E}">
        <p14:creationId xmlns="" xmlns:p14="http://schemas.microsoft.com/office/powerpoint/2010/main" val="277355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304800"/>
            <a:ext cx="7772400" cy="1066800"/>
          </a:xfrm>
        </p:spPr>
        <p:txBody>
          <a:bodyPr/>
          <a:lstStyle/>
          <a:p>
            <a:pPr eaLnBrk="1" hangingPunct="1"/>
            <a:r>
              <a:rPr lang="en-US" altLang="en-US" b="1" smtClean="0"/>
              <a:t>Modes and Materials</a:t>
            </a:r>
          </a:p>
        </p:txBody>
      </p:sp>
      <p:sp>
        <p:nvSpPr>
          <p:cNvPr id="14339" name="Rectangle 3"/>
          <p:cNvSpPr>
            <a:spLocks noGrp="1" noChangeArrowheads="1"/>
          </p:cNvSpPr>
          <p:nvPr>
            <p:ph idx="1"/>
          </p:nvPr>
        </p:nvSpPr>
        <p:spPr>
          <a:xfrm>
            <a:off x="1905000" y="1600200"/>
            <a:ext cx="8458200" cy="4876800"/>
          </a:xfrm>
        </p:spPr>
        <p:txBody>
          <a:bodyPr/>
          <a:lstStyle/>
          <a:p>
            <a:pPr eaLnBrk="1" hangingPunct="1">
              <a:lnSpc>
                <a:spcPct val="90000"/>
              </a:lnSpc>
            </a:pPr>
            <a:r>
              <a:rPr lang="en-US" altLang="en-US" sz="2400"/>
              <a:t>Since optical fiber is a waveguide, light can propagate in a number of modes</a:t>
            </a:r>
          </a:p>
          <a:p>
            <a:pPr eaLnBrk="1" hangingPunct="1">
              <a:lnSpc>
                <a:spcPct val="90000"/>
              </a:lnSpc>
            </a:pPr>
            <a:r>
              <a:rPr lang="en-US" altLang="en-US" sz="2400"/>
              <a:t>If a fiber is of large diameter, light entering at different angles will excite different modes while narrow fiber may only excite one mode</a:t>
            </a:r>
          </a:p>
          <a:p>
            <a:pPr eaLnBrk="1" hangingPunct="1">
              <a:lnSpc>
                <a:spcPct val="90000"/>
              </a:lnSpc>
            </a:pPr>
            <a:r>
              <a:rPr lang="en-US" altLang="en-US" sz="2400"/>
              <a:t>Multimode propagation will cause </a:t>
            </a:r>
            <a:r>
              <a:rPr lang="en-US" altLang="en-US" sz="2400" b="1"/>
              <a:t>dispersion</a:t>
            </a:r>
            <a:r>
              <a:rPr lang="en-US" altLang="en-US" sz="2400"/>
              <a:t>, which results in the spreading of pulses and limits the usable bandwidth</a:t>
            </a:r>
          </a:p>
          <a:p>
            <a:pPr eaLnBrk="1" hangingPunct="1">
              <a:lnSpc>
                <a:spcPct val="90000"/>
              </a:lnSpc>
            </a:pPr>
            <a:r>
              <a:rPr lang="en-US" altLang="en-US" sz="2400" b="1"/>
              <a:t>Single-mode</a:t>
            </a:r>
            <a:r>
              <a:rPr lang="en-US" altLang="en-US" sz="2400"/>
              <a:t> fiber has much less dispersion but is more expensive to produce. Its small size, together with the fact that its numerical aperture is smaller than that of </a:t>
            </a:r>
            <a:r>
              <a:rPr lang="en-US" altLang="en-US" sz="2400" b="1"/>
              <a:t>multimode</a:t>
            </a:r>
            <a:r>
              <a:rPr lang="en-US" altLang="en-US" sz="2400"/>
              <a:t> fiber, makes it more difficult to couple to light sources</a:t>
            </a:r>
          </a:p>
        </p:txBody>
      </p:sp>
    </p:spTree>
    <p:extLst>
      <p:ext uri="{BB962C8B-B14F-4D97-AF65-F5344CB8AC3E}">
        <p14:creationId xmlns="" xmlns:p14="http://schemas.microsoft.com/office/powerpoint/2010/main" val="168674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b="1" smtClean="0"/>
              <a:t>Number of Supported modes</a:t>
            </a:r>
            <a:endParaRPr lang="en-IN" b="1" smtClean="0"/>
          </a:p>
        </p:txBody>
      </p:sp>
      <p:sp>
        <p:nvSpPr>
          <p:cNvPr id="51203" name="Content Placeholder 2"/>
          <p:cNvSpPr>
            <a:spLocks noGrp="1"/>
          </p:cNvSpPr>
          <p:nvPr>
            <p:ph idx="1"/>
          </p:nvPr>
        </p:nvSpPr>
        <p:spPr/>
        <p:txBody>
          <a:bodyPr/>
          <a:lstStyle/>
          <a:p>
            <a:r>
              <a:rPr lang="en-US" smtClean="0"/>
              <a:t>For step index optical fiber</a:t>
            </a:r>
          </a:p>
          <a:p>
            <a:endParaRPr lang="en-US" smtClean="0"/>
          </a:p>
          <a:p>
            <a:endParaRPr lang="en-US" smtClean="0"/>
          </a:p>
          <a:p>
            <a:endParaRPr lang="en-US" smtClean="0"/>
          </a:p>
          <a:p>
            <a:r>
              <a:rPr lang="en-US" smtClean="0"/>
              <a:t>Where </a:t>
            </a:r>
            <a:r>
              <a:rPr lang="en-US" smtClean="0">
                <a:sym typeface="Symbol" panose="05050102010706020507" pitchFamily="18" charset="2"/>
              </a:rPr>
              <a:t> is wavelength of light used</a:t>
            </a:r>
          </a:p>
          <a:p>
            <a:pPr>
              <a:buFont typeface="Arial" panose="020B0604020202020204" pitchFamily="34" charset="0"/>
              <a:buNone/>
            </a:pPr>
            <a:r>
              <a:rPr lang="en-US" smtClean="0">
                <a:sym typeface="Symbol" panose="05050102010706020507" pitchFamily="18" charset="2"/>
              </a:rPr>
              <a:t>                  a is radius of the core</a:t>
            </a:r>
            <a:endParaRPr lang="en-IN" smtClean="0"/>
          </a:p>
        </p:txBody>
      </p:sp>
      <p:sp>
        <p:nvSpPr>
          <p:cNvPr id="51204"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pic>
        <p:nvPicPr>
          <p:cNvPr id="5120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609976" y="2562226"/>
            <a:ext cx="4010025"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17329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4" y="2895600"/>
            <a:ext cx="7812087" cy="2362200"/>
          </a:xfrm>
        </p:spPr>
        <p:txBody>
          <a:bodyPr>
            <a:normAutofit fontScale="90000"/>
          </a:bodyPr>
          <a:lstStyle/>
          <a:p>
            <a:pPr>
              <a:defRPr/>
            </a:pPr>
            <a:r>
              <a:rPr lang="en-US" dirty="0" smtClean="0"/>
              <a:t>Normalized wave number or Normalized frequency</a:t>
            </a:r>
            <a:endParaRPr lang="en-US" dirty="0"/>
          </a:p>
        </p:txBody>
      </p:sp>
      <p:sp>
        <p:nvSpPr>
          <p:cNvPr id="16387" name="Text Placeholder 2"/>
          <p:cNvSpPr>
            <a:spLocks noGrp="1"/>
          </p:cNvSpPr>
          <p:nvPr>
            <p:ph type="body" idx="1"/>
          </p:nvPr>
        </p:nvSpPr>
        <p:spPr>
          <a:xfrm>
            <a:off x="2246313" y="990600"/>
            <a:ext cx="7772400" cy="1500188"/>
          </a:xfrm>
        </p:spPr>
        <p:txBody>
          <a:bodyPr/>
          <a:lstStyle/>
          <a:p>
            <a:pPr>
              <a:defRPr/>
            </a:pPr>
            <a:r>
              <a:rPr lang="en-US" sz="6600"/>
              <a:t>V -Number </a:t>
            </a:r>
          </a:p>
        </p:txBody>
      </p:sp>
    </p:spTree>
    <p:extLst>
      <p:ext uri="{BB962C8B-B14F-4D97-AF65-F5344CB8AC3E}">
        <p14:creationId xmlns="" xmlns:p14="http://schemas.microsoft.com/office/powerpoint/2010/main" val="18033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just"/>
            <a:r>
              <a:rPr lang="en-US" b="1" smtClean="0"/>
              <a:t>V- Number</a:t>
            </a:r>
            <a:endParaRPr lang="en-IN" b="1" smtClean="0"/>
          </a:p>
        </p:txBody>
      </p:sp>
      <p:sp>
        <p:nvSpPr>
          <p:cNvPr id="53251" name="Content Placeholder 2"/>
          <p:cNvSpPr>
            <a:spLocks noGrp="1"/>
          </p:cNvSpPr>
          <p:nvPr>
            <p:ph idx="1"/>
          </p:nvPr>
        </p:nvSpPr>
        <p:spPr>
          <a:xfrm>
            <a:off x="1981200" y="1219201"/>
            <a:ext cx="8229600" cy="4525963"/>
          </a:xfrm>
        </p:spPr>
        <p:txBody>
          <a:bodyPr/>
          <a:lstStyle/>
          <a:p>
            <a:r>
              <a:rPr lang="en-US"/>
              <a:t>Number of modes supported by optical fiber is obtained by cut-off condition known as Normalized frequency or V-Number</a:t>
            </a:r>
          </a:p>
          <a:p>
            <a:r>
              <a:rPr lang="en-US"/>
              <a:t>The number of modes </a:t>
            </a:r>
          </a:p>
          <a:p>
            <a:endParaRPr lang="en-US"/>
          </a:p>
          <a:p>
            <a:endParaRPr lang="en-US"/>
          </a:p>
          <a:p>
            <a:endParaRPr lang="en-US"/>
          </a:p>
        </p:txBody>
      </p:sp>
      <p:sp>
        <p:nvSpPr>
          <p:cNvPr id="53252"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sp>
        <p:nvSpPr>
          <p:cNvPr id="53253"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pic>
        <p:nvPicPr>
          <p:cNvPr id="53254"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24600" y="2586038"/>
            <a:ext cx="1219200" cy="91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5"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pic>
        <p:nvPicPr>
          <p:cNvPr id="5325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908300" y="3781426"/>
            <a:ext cx="4025900"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7"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sp>
        <p:nvSpPr>
          <p:cNvPr id="53258" name="Rectangle 8"/>
          <p:cNvSpPr>
            <a:spLocks noChangeArrowheads="1"/>
          </p:cNvSpPr>
          <p:nvPr/>
        </p:nvSpPr>
        <p:spPr bwMode="auto">
          <a:xfrm>
            <a:off x="1524001" y="-22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sz="2400">
              <a:latin typeface="Times" panose="02020603050405020304" pitchFamily="18" charset="0"/>
            </a:endParaRPr>
          </a:p>
        </p:txBody>
      </p:sp>
      <p:pic>
        <p:nvPicPr>
          <p:cNvPr id="53259"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14600" y="4826000"/>
            <a:ext cx="6858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0" name="Rectangle 9"/>
          <p:cNvSpPr>
            <a:spLocks noChangeArrowheads="1"/>
          </p:cNvSpPr>
          <p:nvPr/>
        </p:nvSpPr>
        <p:spPr bwMode="auto">
          <a:xfrm>
            <a:off x="1524000" y="1049923"/>
            <a:ext cx="23115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600" b="1">
                <a:cs typeface="Times New Roman" panose="02020603050405020304" pitchFamily="18" charset="0"/>
              </a:rPr>
              <a:t> </a:t>
            </a:r>
            <a:endParaRPr lang="en-US" sz="2400">
              <a:latin typeface="Times" panose="02020603050405020304" pitchFamily="18" charset="0"/>
            </a:endParaRPr>
          </a:p>
        </p:txBody>
      </p:sp>
    </p:spTree>
    <p:extLst>
      <p:ext uri="{BB962C8B-B14F-4D97-AF65-F5344CB8AC3E}">
        <p14:creationId xmlns="" xmlns:p14="http://schemas.microsoft.com/office/powerpoint/2010/main" val="972146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karanjeet\Desktop\optical-fiber-cable-final-17-63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457200"/>
            <a:ext cx="86106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1505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
        <p:nvSpPr>
          <p:cNvPr id="5" name="Rectangle 4"/>
          <p:cNvSpPr/>
          <p:nvPr/>
        </p:nvSpPr>
        <p:spPr>
          <a:xfrm>
            <a:off x="314325" y="1250844"/>
            <a:ext cx="11563350" cy="2400657"/>
          </a:xfrm>
          <a:prstGeom prst="rect">
            <a:avLst/>
          </a:prstGeom>
          <a:ln>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2000" dirty="0" smtClean="0"/>
              <a:t>Fiber </a:t>
            </a:r>
            <a:r>
              <a:rPr lang="en-US" sz="2000" dirty="0"/>
              <a:t>optics introduction, optical fiber as a dielectric wave </a:t>
            </a:r>
            <a:r>
              <a:rPr lang="en-US" sz="2000" dirty="0" smtClean="0"/>
              <a:t>guide (Discussion + Video) </a:t>
            </a:r>
          </a:p>
          <a:p>
            <a:pPr marL="285750" indent="-285750">
              <a:lnSpc>
                <a:spcPct val="150000"/>
              </a:lnSpc>
              <a:buFont typeface="Arial" panose="020B0604020202020204" pitchFamily="34" charset="0"/>
              <a:buChar char="•"/>
            </a:pPr>
            <a:r>
              <a:rPr lang="en-US" sz="2000" b="1" dirty="0" smtClean="0"/>
              <a:t>Total internal </a:t>
            </a:r>
            <a:r>
              <a:rPr lang="en-US" sz="2000" b="1" dirty="0"/>
              <a:t>reflection, acceptance angle, numerical </a:t>
            </a:r>
            <a:r>
              <a:rPr lang="en-US" sz="2000" b="1" dirty="0" smtClean="0"/>
              <a:t>aperture, </a:t>
            </a:r>
            <a:r>
              <a:rPr lang="en-US" sz="2000" b="1" dirty="0"/>
              <a:t>relative refractive index</a:t>
            </a:r>
            <a:r>
              <a:rPr lang="en-US" sz="2000" b="1" dirty="0" smtClean="0"/>
              <a:t>, V-Number</a:t>
            </a:r>
            <a:endParaRPr lang="en-US" sz="2000" b="1" dirty="0"/>
          </a:p>
          <a:p>
            <a:pPr marL="285750" indent="-285750">
              <a:lnSpc>
                <a:spcPct val="150000"/>
              </a:lnSpc>
              <a:buFont typeface="Arial" panose="020B0604020202020204" pitchFamily="34" charset="0"/>
              <a:buChar char="•"/>
            </a:pPr>
            <a:r>
              <a:rPr lang="en-US" sz="2000" dirty="0" smtClean="0"/>
              <a:t>Step </a:t>
            </a:r>
            <a:r>
              <a:rPr lang="en-US" sz="2000" dirty="0"/>
              <a:t>index and graded index fibers, </a:t>
            </a:r>
            <a:endParaRPr lang="en-US" sz="2000" dirty="0" smtClean="0"/>
          </a:p>
          <a:p>
            <a:pPr marL="285750" indent="-285750">
              <a:lnSpc>
                <a:spcPct val="150000"/>
              </a:lnSpc>
              <a:buFont typeface="Arial" panose="020B0604020202020204" pitchFamily="34" charset="0"/>
              <a:buChar char="•"/>
            </a:pPr>
            <a:r>
              <a:rPr lang="en-US" sz="2000" dirty="0" smtClean="0"/>
              <a:t>losses </a:t>
            </a:r>
            <a:r>
              <a:rPr lang="en-US" sz="2000" dirty="0"/>
              <a:t>associated with </a:t>
            </a:r>
            <a:r>
              <a:rPr lang="en-US" sz="2000" dirty="0" smtClean="0"/>
              <a:t>optical fibers</a:t>
            </a:r>
            <a:endParaRPr lang="en-US" sz="2000" dirty="0"/>
          </a:p>
          <a:p>
            <a:pPr marL="285750" indent="-285750">
              <a:lnSpc>
                <a:spcPct val="150000"/>
              </a:lnSpc>
              <a:buFont typeface="Arial" panose="020B0604020202020204" pitchFamily="34" charset="0"/>
              <a:buChar char="•"/>
            </a:pPr>
            <a:r>
              <a:rPr lang="en-US" sz="2000" dirty="0" smtClean="0"/>
              <a:t>Applications </a:t>
            </a:r>
            <a:r>
              <a:rPr lang="en-US" sz="2000" dirty="0"/>
              <a:t>of optical fibers</a:t>
            </a:r>
          </a:p>
        </p:txBody>
      </p:sp>
    </p:spTree>
    <p:extLst>
      <p:ext uri="{BB962C8B-B14F-4D97-AF65-F5344CB8AC3E}">
        <p14:creationId xmlns="" xmlns:p14="http://schemas.microsoft.com/office/powerpoint/2010/main" val="147294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800" y="165570"/>
            <a:ext cx="9356017" cy="6595448"/>
          </a:xfrm>
          <a:prstGeom prst="rect">
            <a:avLst/>
          </a:prstGeom>
        </p:spPr>
      </p:pic>
      <p:pic>
        <p:nvPicPr>
          <p:cNvPr id="3" name="Picture 2" descr="C:\Users\karanjeet\Desktop\chapter-2b-10-63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61635" y="27703"/>
            <a:ext cx="4653753" cy="3491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29204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V-Number</a:t>
            </a:r>
          </a:p>
        </p:txBody>
      </p:sp>
      <p:sp>
        <p:nvSpPr>
          <p:cNvPr id="2" name="Rectangle 1"/>
          <p:cNvSpPr/>
          <p:nvPr/>
        </p:nvSpPr>
        <p:spPr>
          <a:xfrm>
            <a:off x="1629335" y="3177414"/>
            <a:ext cx="8933329" cy="369332"/>
          </a:xfrm>
          <a:prstGeom prst="rect">
            <a:avLst/>
          </a:prstGeom>
        </p:spPr>
        <p:txBody>
          <a:bodyPr wrap="square">
            <a:spAutoFit/>
          </a:bodyPr>
          <a:lstStyle/>
          <a:p>
            <a:r>
              <a:rPr lang="en-US" dirty="0">
                <a:hlinkClick r:id="rId2"/>
              </a:rPr>
              <a:t>http://www.ques10.com/p/5784/explain-the-significance-of-v-number-derive-the-ex</a:t>
            </a:r>
            <a:r>
              <a:rPr lang="en-US" dirty="0" smtClean="0">
                <a:hlinkClick r:id="rId2"/>
              </a:rPr>
              <a:t>/</a:t>
            </a:r>
            <a:endParaRPr lang="en-US" dirty="0"/>
          </a:p>
        </p:txBody>
      </p:sp>
    </p:spTree>
    <p:extLst>
      <p:ext uri="{BB962C8B-B14F-4D97-AF65-F5344CB8AC3E}">
        <p14:creationId xmlns="" xmlns:p14="http://schemas.microsoft.com/office/powerpoint/2010/main" val="121422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Optical Fiber as Dielectric wave guide</a:t>
            </a:r>
          </a:p>
        </p:txBody>
      </p:sp>
      <p:sp>
        <p:nvSpPr>
          <p:cNvPr id="5" name="TextBox 4"/>
          <p:cNvSpPr txBox="1"/>
          <p:nvPr/>
        </p:nvSpPr>
        <p:spPr>
          <a:xfrm>
            <a:off x="276224" y="1012511"/>
            <a:ext cx="5191125" cy="369332"/>
          </a:xfrm>
          <a:prstGeom prst="rect">
            <a:avLst/>
          </a:prstGeom>
          <a:noFill/>
        </p:spPr>
        <p:txBody>
          <a:bodyPr wrap="square" rtlCol="0">
            <a:spAutoFit/>
          </a:bodyPr>
          <a:lstStyle/>
          <a:p>
            <a:r>
              <a:rPr lang="en-US" b="1" dirty="0" smtClean="0"/>
              <a:t>Basics of refraction</a:t>
            </a:r>
            <a:endParaRPr lang="en-US" b="1" dirty="0"/>
          </a:p>
        </p:txBody>
      </p:sp>
      <p:sp>
        <p:nvSpPr>
          <p:cNvPr id="6" name="TextBox 5"/>
          <p:cNvSpPr txBox="1"/>
          <p:nvPr/>
        </p:nvSpPr>
        <p:spPr>
          <a:xfrm>
            <a:off x="266699" y="1748024"/>
            <a:ext cx="5200650" cy="4524315"/>
          </a:xfrm>
          <a:prstGeom prst="rect">
            <a:avLst/>
          </a:prstGeom>
          <a:noFill/>
          <a:ln>
            <a:solidFill>
              <a:schemeClr val="tx1"/>
            </a:solidFill>
          </a:ln>
        </p:spPr>
        <p:txBody>
          <a:bodyPr wrap="square" rtlCol="0">
            <a:spAutoFit/>
          </a:bodyPr>
          <a:lstStyle/>
          <a:p>
            <a:pPr algn="just"/>
            <a:r>
              <a:rPr lang="en-US" b="1" dirty="0" smtClean="0"/>
              <a:t>Refraction:</a:t>
            </a:r>
            <a:r>
              <a:rPr lang="en-US" dirty="0" smtClean="0"/>
              <a:t> In </a:t>
            </a:r>
            <a:r>
              <a:rPr lang="en-US" dirty="0"/>
              <a:t>physics, the change in direction of a wave passing from one medium to </a:t>
            </a:r>
            <a:r>
              <a:rPr lang="en-US" dirty="0" smtClean="0"/>
              <a:t>another, </a:t>
            </a:r>
            <a:r>
              <a:rPr lang="en-US" dirty="0"/>
              <a:t>caused by its change in </a:t>
            </a:r>
            <a:r>
              <a:rPr lang="en-US" dirty="0" smtClean="0"/>
              <a:t>speed. </a:t>
            </a:r>
          </a:p>
          <a:p>
            <a:pPr algn="just"/>
            <a:endParaRPr lang="en-US" dirty="0"/>
          </a:p>
          <a:p>
            <a:pPr algn="just"/>
            <a:r>
              <a:rPr lang="en-US" b="1" dirty="0"/>
              <a:t>Critical Angle: </a:t>
            </a:r>
            <a:r>
              <a:rPr lang="en-US" dirty="0"/>
              <a:t>The critical angle is the angle of incidence for which the angle of refraction is 90</a:t>
            </a:r>
            <a:r>
              <a:rPr lang="en-US" dirty="0" smtClean="0"/>
              <a:t>°. </a:t>
            </a:r>
          </a:p>
          <a:p>
            <a:pPr algn="just"/>
            <a:endParaRPr lang="en-US" dirty="0"/>
          </a:p>
          <a:p>
            <a:pPr algn="just"/>
            <a:r>
              <a:rPr lang="en-US" b="1" dirty="0" smtClean="0"/>
              <a:t>Total </a:t>
            </a:r>
            <a:r>
              <a:rPr lang="en-US" b="1" dirty="0"/>
              <a:t>Internal Reflection (TIR): </a:t>
            </a:r>
            <a:r>
              <a:rPr lang="en-US" dirty="0"/>
              <a:t>Total internal reflection is the phenomenon which occurs when a propagated wave strikes a medium boundary at an angle larger than a particular critical angle with respect to the normal to the surface. If the refractive index is lower on the other side of the boundary and the incident angle is greater than the critical angle, the wave cannot pass through and is entirely </a:t>
            </a:r>
            <a:r>
              <a:rPr lang="en-US" dirty="0" smtClean="0"/>
              <a:t>reflected into the same medium.</a:t>
            </a:r>
            <a:endParaRPr lang="en-US" dirty="0"/>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896350" y="4114800"/>
            <a:ext cx="3143250" cy="1905000"/>
          </a:xfrm>
          <a:prstGeom prst="rect">
            <a:avLst/>
          </a:prstGeom>
        </p:spPr>
      </p:pic>
      <mc:AlternateContent xmlns:mc="http://schemas.openxmlformats.org/markup-compatibility/2006">
        <mc:Choice xmlns="" xmlns:a14="http://schemas.microsoft.com/office/drawing/2010/main" Requires="a14">
          <p:sp>
            <p:nvSpPr>
              <p:cNvPr id="9" name="TextBox 8"/>
              <p:cNvSpPr txBox="1"/>
              <p:nvPr/>
            </p:nvSpPr>
            <p:spPr>
              <a:xfrm>
                <a:off x="5872162" y="765431"/>
                <a:ext cx="2733675" cy="3722173"/>
              </a:xfrm>
              <a:prstGeom prst="rect">
                <a:avLst/>
              </a:prstGeom>
              <a:noFill/>
              <a:ln>
                <a:solidFill>
                  <a:schemeClr val="tx1"/>
                </a:solidFill>
              </a:ln>
            </p:spPr>
            <p:txBody>
              <a:bodyPr wrap="square" rtlCol="0">
                <a:spAutoFit/>
              </a:bodyPr>
              <a:lstStyle/>
              <a:p>
                <a:pPr algn="just"/>
                <a:r>
                  <a:rPr lang="en-US" b="1" dirty="0" smtClean="0"/>
                  <a:t>Snell’s Law</a:t>
                </a:r>
                <a:r>
                  <a:rPr lang="en-US" b="1" dirty="0"/>
                  <a:t>: </a:t>
                </a:r>
                <a:r>
                  <a:rPr lang="en-US" dirty="0"/>
                  <a:t>Snell's law </a:t>
                </a:r>
                <a:r>
                  <a:rPr lang="en-US" dirty="0" smtClean="0"/>
                  <a:t>is </a:t>
                </a:r>
                <a:r>
                  <a:rPr lang="en-US" dirty="0"/>
                  <a:t>a formula used to describe the relationship between the angles of incidence and refraction, when referring to light or other waves passing through a boundary between two different isotropic media, such as water, glass, or air</a:t>
                </a:r>
                <a:r>
                  <a:rPr lang="en-US" dirty="0" smtClean="0"/>
                  <a:t>. </a:t>
                </a:r>
              </a:p>
              <a:p>
                <a:pPr algn="just"/>
                <a:endParaRPr lang="en-US" dirty="0" smtClean="0"/>
              </a:p>
              <a:p>
                <a:pPr algn="just"/>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1 </m:t>
                                      </m:r>
                                    </m:sub>
                                  </m:sSub>
                                </m:e>
                              </m:d>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e>
                              </m:d>
                            </m:e>
                          </m:func>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den>
                      </m:f>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5872162" y="765431"/>
                <a:ext cx="2733675" cy="3722173"/>
              </a:xfrm>
              <a:prstGeom prst="rect">
                <a:avLst/>
              </a:prstGeom>
              <a:blipFill rotWithShape="0">
                <a:blip r:embed="rId3"/>
                <a:stretch>
                  <a:fillRect l="-1552" t="-817" r="-1552"/>
                </a:stretch>
              </a:blipFill>
              <a:ln>
                <a:solidFill>
                  <a:schemeClr val="tx1"/>
                </a:solidFill>
              </a:ln>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020175" y="833437"/>
            <a:ext cx="1995672" cy="3586163"/>
          </a:xfrm>
          <a:prstGeom prst="rect">
            <a:avLst/>
          </a:prstGeom>
        </p:spPr>
      </p:pic>
      <mc:AlternateContent xmlns:mc="http://schemas.openxmlformats.org/markup-compatibility/2006">
        <mc:Choice xmlns="" xmlns:a14="http://schemas.microsoft.com/office/drawing/2010/main" Requires="a14">
          <p:sp>
            <p:nvSpPr>
              <p:cNvPr id="11" name="TextBox 10"/>
              <p:cNvSpPr txBox="1"/>
              <p:nvPr/>
            </p:nvSpPr>
            <p:spPr>
              <a:xfrm>
                <a:off x="5886449" y="4606704"/>
                <a:ext cx="2733675" cy="1674626"/>
              </a:xfrm>
              <a:prstGeom prst="rect">
                <a:avLst/>
              </a:prstGeom>
              <a:noFill/>
              <a:ln>
                <a:solidFill>
                  <a:schemeClr val="tx1"/>
                </a:solidFill>
              </a:ln>
            </p:spPr>
            <p:txBody>
              <a:bodyPr wrap="square" rtlCol="0">
                <a:spAutoFit/>
              </a:bodyPr>
              <a:lstStyle/>
              <a:p>
                <a:r>
                  <a:rPr lang="en-US" b="1" dirty="0" smtClean="0"/>
                  <a:t>Refractive Index: </a:t>
                </a:r>
                <a:r>
                  <a:rPr lang="en-US" dirty="0"/>
                  <a:t>It is the </a:t>
                </a:r>
                <a:r>
                  <a:rPr lang="en-US" dirty="0" smtClean="0"/>
                  <a:t>ratio </a:t>
                </a:r>
                <a:r>
                  <a:rPr lang="en-US" dirty="0"/>
                  <a:t>of the velocity of light in a vacuum to its velocity in a specified medium</a:t>
                </a:r>
                <a:r>
                  <a:rPr lang="en-US" dirty="0" smtClean="0"/>
                  <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𝜐</m:t>
                          </m:r>
                        </m:den>
                      </m:f>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5886449" y="4606704"/>
                <a:ext cx="2733675" cy="1674626"/>
              </a:xfrm>
              <a:prstGeom prst="rect">
                <a:avLst/>
              </a:prstGeom>
              <a:blipFill rotWithShape="0">
                <a:blip r:embed="rId5"/>
                <a:stretch>
                  <a:fillRect l="-1778" t="-1812" r="-2000"/>
                </a:stretch>
              </a:blipFill>
              <a:ln>
                <a:solidFill>
                  <a:schemeClr val="tx1"/>
                </a:solidFill>
              </a:ln>
            </p:spPr>
            <p:txBody>
              <a:bodyPr/>
              <a:lstStyle/>
              <a:p>
                <a:r>
                  <a:rPr lang="en-US">
                    <a:noFill/>
                  </a:rPr>
                  <a:t> </a:t>
                </a:r>
              </a:p>
            </p:txBody>
          </p:sp>
        </mc:Fallback>
      </mc:AlternateContent>
    </p:spTree>
    <p:extLst>
      <p:ext uri="{BB962C8B-B14F-4D97-AF65-F5344CB8AC3E}">
        <p14:creationId xmlns="" xmlns:p14="http://schemas.microsoft.com/office/powerpoint/2010/main" val="2831152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0" y="-13854"/>
            <a:ext cx="6492649" cy="4845864"/>
          </a:xfrm>
          <a:prstGeom prst="rect">
            <a:avLst/>
          </a:prstGeom>
        </p:spPr>
      </p:pic>
      <p:pic>
        <p:nvPicPr>
          <p:cNvPr id="5" name="Picture 4"/>
          <p:cNvPicPr>
            <a:picLocks noChangeAspect="1"/>
          </p:cNvPicPr>
          <p:nvPr/>
        </p:nvPicPr>
        <p:blipFill>
          <a:blip r:embed="rId3"/>
          <a:stretch>
            <a:fillRect/>
          </a:stretch>
        </p:blipFill>
        <p:spPr>
          <a:xfrm>
            <a:off x="6414271" y="53746"/>
            <a:ext cx="5731600" cy="3760607"/>
          </a:xfrm>
          <a:prstGeom prst="rect">
            <a:avLst/>
          </a:prstGeom>
        </p:spPr>
      </p:pic>
    </p:spTree>
    <p:extLst>
      <p:ext uri="{BB962C8B-B14F-4D97-AF65-F5344CB8AC3E}">
        <p14:creationId xmlns="" xmlns:p14="http://schemas.microsoft.com/office/powerpoint/2010/main" val="565527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57862" y="966787"/>
            <a:ext cx="6020508" cy="2462213"/>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Optical Fiber as Dielectric wave guide</a:t>
            </a:r>
          </a:p>
        </p:txBody>
      </p:sp>
      <p:sp>
        <p:nvSpPr>
          <p:cNvPr id="6" name="TextBox 5"/>
          <p:cNvSpPr txBox="1"/>
          <p:nvPr/>
        </p:nvSpPr>
        <p:spPr>
          <a:xfrm>
            <a:off x="371474" y="1228725"/>
            <a:ext cx="4891087" cy="3139321"/>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Ø"/>
            </a:pPr>
            <a:r>
              <a:rPr lang="en-US" dirty="0" smtClean="0"/>
              <a:t>The incident ray at the core-cladding interface happens to incident at an angle greater than the critical angle. Thus, the ray is no more refracted, but, is totally internally reflected back to the core.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The ray again hits the  bottom of the fiber cable and totally internally reflected once more.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Thus, by making the zigzag path the ray passes through the fiber.</a:t>
            </a:r>
            <a:endParaRPr lang="en-US" dirty="0"/>
          </a:p>
        </p:txBody>
      </p:sp>
      <p:pic>
        <p:nvPicPr>
          <p:cNvPr id="7" name="Picture 6"/>
          <p:cNvPicPr>
            <a:picLocks noChangeAspect="1"/>
          </p:cNvPicPr>
          <p:nvPr/>
        </p:nvPicPr>
        <p:blipFill>
          <a:blip r:embed="rId3"/>
          <a:stretch>
            <a:fillRect/>
          </a:stretch>
        </p:blipFill>
        <p:spPr>
          <a:xfrm>
            <a:off x="6891697" y="3825656"/>
            <a:ext cx="4886673" cy="2098894"/>
          </a:xfrm>
          <a:prstGeom prst="rect">
            <a:avLst/>
          </a:prstGeom>
        </p:spPr>
      </p:pic>
    </p:spTree>
    <p:extLst>
      <p:ext uri="{BB962C8B-B14F-4D97-AF65-F5344CB8AC3E}">
        <p14:creationId xmlns="" xmlns:p14="http://schemas.microsoft.com/office/powerpoint/2010/main" val="146817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Acceptance Angle</a:t>
            </a:r>
          </a:p>
        </p:txBody>
      </p:sp>
      <p:pic>
        <p:nvPicPr>
          <p:cNvPr id="5" name="Picture 4"/>
          <p:cNvPicPr>
            <a:picLocks noChangeAspect="1"/>
          </p:cNvPicPr>
          <p:nvPr/>
        </p:nvPicPr>
        <p:blipFill>
          <a:blip r:embed="rId2"/>
          <a:stretch>
            <a:fillRect/>
          </a:stretch>
        </p:blipFill>
        <p:spPr>
          <a:xfrm>
            <a:off x="7686675" y="752475"/>
            <a:ext cx="3810000" cy="2057400"/>
          </a:xfrm>
          <a:prstGeom prst="rect">
            <a:avLst/>
          </a:prstGeom>
        </p:spPr>
      </p:pic>
      <p:pic>
        <p:nvPicPr>
          <p:cNvPr id="7" name="Picture 6"/>
          <p:cNvPicPr>
            <a:picLocks noChangeAspect="1"/>
          </p:cNvPicPr>
          <p:nvPr/>
        </p:nvPicPr>
        <p:blipFill>
          <a:blip r:embed="rId3"/>
          <a:stretch>
            <a:fillRect/>
          </a:stretch>
        </p:blipFill>
        <p:spPr>
          <a:xfrm>
            <a:off x="6376816" y="2910893"/>
            <a:ext cx="5577737" cy="2193910"/>
          </a:xfrm>
          <a:prstGeom prst="rect">
            <a:avLst/>
          </a:prstGeom>
        </p:spPr>
      </p:pic>
      <p:grpSp>
        <p:nvGrpSpPr>
          <p:cNvPr id="77" name="Group 76"/>
          <p:cNvGrpSpPr/>
          <p:nvPr/>
        </p:nvGrpSpPr>
        <p:grpSpPr>
          <a:xfrm>
            <a:off x="341868" y="1447532"/>
            <a:ext cx="6453853" cy="2489048"/>
            <a:chOff x="275193" y="1418957"/>
            <a:chExt cx="6453853" cy="2489048"/>
          </a:xfrm>
        </p:grpSpPr>
        <p:grpSp>
          <p:nvGrpSpPr>
            <p:cNvPr id="58" name="Group 57"/>
            <p:cNvGrpSpPr/>
            <p:nvPr/>
          </p:nvGrpSpPr>
          <p:grpSpPr>
            <a:xfrm>
              <a:off x="275193" y="1418957"/>
              <a:ext cx="5938579" cy="2489048"/>
              <a:chOff x="275193" y="1418957"/>
              <a:chExt cx="5938579" cy="2489048"/>
            </a:xfrm>
          </p:grpSpPr>
          <p:grpSp>
            <p:nvGrpSpPr>
              <p:cNvPr id="50" name="Group 49"/>
              <p:cNvGrpSpPr/>
              <p:nvPr/>
            </p:nvGrpSpPr>
            <p:grpSpPr>
              <a:xfrm>
                <a:off x="990600" y="1418957"/>
                <a:ext cx="5223172" cy="2489048"/>
                <a:chOff x="1895475" y="1457057"/>
                <a:chExt cx="5223172" cy="2489048"/>
              </a:xfrm>
            </p:grpSpPr>
            <p:cxnSp>
              <p:nvCxnSpPr>
                <p:cNvPr id="25" name="Straight Connector 24"/>
                <p:cNvCxnSpPr/>
                <p:nvPr/>
              </p:nvCxnSpPr>
              <p:spPr>
                <a:xfrm>
                  <a:off x="5416565" y="1937758"/>
                  <a:ext cx="1465337" cy="7979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125366" y="1939894"/>
                  <a:ext cx="3341718" cy="1410057"/>
                  <a:chOff x="2125366" y="1939894"/>
                  <a:chExt cx="3341718" cy="1410057"/>
                </a:xfrm>
              </p:grpSpPr>
              <p:cxnSp>
                <p:nvCxnSpPr>
                  <p:cNvPr id="21" name="Straight Connector 20"/>
                  <p:cNvCxnSpPr/>
                  <p:nvPr/>
                </p:nvCxnSpPr>
                <p:spPr>
                  <a:xfrm flipH="1">
                    <a:off x="2125366" y="2644922"/>
                    <a:ext cx="895350" cy="7050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03624" y="1939894"/>
                    <a:ext cx="2463460" cy="705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895475" y="1457057"/>
                  <a:ext cx="5223172" cy="2489048"/>
                  <a:chOff x="1895475" y="1457057"/>
                  <a:chExt cx="5223172" cy="2489048"/>
                </a:xfrm>
              </p:grpSpPr>
              <p:sp>
                <p:nvSpPr>
                  <p:cNvPr id="9" name="Oval 8"/>
                  <p:cNvSpPr/>
                  <p:nvPr/>
                </p:nvSpPr>
                <p:spPr>
                  <a:xfrm>
                    <a:off x="2674834" y="1939895"/>
                    <a:ext cx="743484" cy="141005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9" idx="0"/>
                  </p:cNvCxnSpPr>
                  <p:nvPr/>
                </p:nvCxnSpPr>
                <p:spPr>
                  <a:xfrm>
                    <a:off x="3046576" y="1939895"/>
                    <a:ext cx="368751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6576" y="3349951"/>
                    <a:ext cx="368751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72826" y="1457057"/>
                    <a:ext cx="2345821" cy="0"/>
                  </a:xfrm>
                  <a:prstGeom prst="line">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53776" y="3943969"/>
                    <a:ext cx="2303092" cy="2136"/>
                  </a:xfrm>
                  <a:prstGeom prst="line">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95475" y="2644922"/>
                    <a:ext cx="494347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29250" y="1619250"/>
                    <a:ext cx="0" cy="10155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276850" y="2009775"/>
                    <a:ext cx="152400" cy="133350"/>
                  </a:xfrm>
                  <a:custGeom>
                    <a:avLst/>
                    <a:gdLst>
                      <a:gd name="connsiteX0" fmla="*/ 0 w 152400"/>
                      <a:gd name="connsiteY0" fmla="*/ 0 h 133350"/>
                      <a:gd name="connsiteX1" fmla="*/ 9525 w 152400"/>
                      <a:gd name="connsiteY1" fmla="*/ 47625 h 133350"/>
                      <a:gd name="connsiteX2" fmla="*/ 19050 w 152400"/>
                      <a:gd name="connsiteY2" fmla="*/ 76200 h 133350"/>
                      <a:gd name="connsiteX3" fmla="*/ 133350 w 152400"/>
                      <a:gd name="connsiteY3" fmla="*/ 133350 h 133350"/>
                      <a:gd name="connsiteX4" fmla="*/ 152400 w 15240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0" y="0"/>
                        </a:moveTo>
                        <a:cubicBezTo>
                          <a:pt x="3175" y="15875"/>
                          <a:pt x="5598" y="31919"/>
                          <a:pt x="9525" y="47625"/>
                        </a:cubicBezTo>
                        <a:cubicBezTo>
                          <a:pt x="11960" y="57365"/>
                          <a:pt x="11950" y="69100"/>
                          <a:pt x="19050" y="76200"/>
                        </a:cubicBezTo>
                        <a:cubicBezTo>
                          <a:pt x="38313" y="95463"/>
                          <a:pt x="102362" y="133350"/>
                          <a:pt x="133350" y="133350"/>
                        </a:cubicBezTo>
                        <a:lnTo>
                          <a:pt x="152400" y="133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457825" y="2105025"/>
                    <a:ext cx="238821" cy="118292"/>
                  </a:xfrm>
                  <a:custGeom>
                    <a:avLst/>
                    <a:gdLst>
                      <a:gd name="connsiteX0" fmla="*/ 0 w 238821"/>
                      <a:gd name="connsiteY0" fmla="*/ 114300 h 118292"/>
                      <a:gd name="connsiteX1" fmla="*/ 209550 w 238821"/>
                      <a:gd name="connsiteY1" fmla="*/ 85725 h 118292"/>
                      <a:gd name="connsiteX2" fmla="*/ 228600 w 238821"/>
                      <a:gd name="connsiteY2" fmla="*/ 57150 h 118292"/>
                      <a:gd name="connsiteX3" fmla="*/ 238125 w 238821"/>
                      <a:gd name="connsiteY3" fmla="*/ 28575 h 118292"/>
                      <a:gd name="connsiteX4" fmla="*/ 238125 w 238821"/>
                      <a:gd name="connsiteY4" fmla="*/ 0 h 11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21" h="118292">
                        <a:moveTo>
                          <a:pt x="0" y="114300"/>
                        </a:moveTo>
                        <a:cubicBezTo>
                          <a:pt x="46028" y="111877"/>
                          <a:pt x="158451" y="136824"/>
                          <a:pt x="209550" y="85725"/>
                        </a:cubicBezTo>
                        <a:cubicBezTo>
                          <a:pt x="217645" y="77630"/>
                          <a:pt x="223480" y="67389"/>
                          <a:pt x="228600" y="57150"/>
                        </a:cubicBezTo>
                        <a:cubicBezTo>
                          <a:pt x="233090" y="48170"/>
                          <a:pt x="236474" y="38479"/>
                          <a:pt x="238125" y="28575"/>
                        </a:cubicBezTo>
                        <a:cubicBezTo>
                          <a:pt x="239691" y="19180"/>
                          <a:pt x="238125" y="9525"/>
                          <a:pt x="2381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609975" y="2495550"/>
                    <a:ext cx="106608" cy="142875"/>
                  </a:xfrm>
                  <a:custGeom>
                    <a:avLst/>
                    <a:gdLst>
                      <a:gd name="connsiteX0" fmla="*/ 0 w 106608"/>
                      <a:gd name="connsiteY0" fmla="*/ 0 h 142875"/>
                      <a:gd name="connsiteX1" fmla="*/ 76200 w 106608"/>
                      <a:gd name="connsiteY1" fmla="*/ 9525 h 142875"/>
                      <a:gd name="connsiteX2" fmla="*/ 95250 w 106608"/>
                      <a:gd name="connsiteY2" fmla="*/ 38100 h 142875"/>
                      <a:gd name="connsiteX3" fmla="*/ 104775 w 106608"/>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06608" h="142875">
                        <a:moveTo>
                          <a:pt x="0" y="0"/>
                        </a:moveTo>
                        <a:cubicBezTo>
                          <a:pt x="25400" y="3175"/>
                          <a:pt x="52433" y="18"/>
                          <a:pt x="76200" y="9525"/>
                        </a:cubicBezTo>
                        <a:cubicBezTo>
                          <a:pt x="86829" y="13777"/>
                          <a:pt x="90130" y="27861"/>
                          <a:pt x="95250" y="38100"/>
                        </a:cubicBezTo>
                        <a:cubicBezTo>
                          <a:pt x="112807" y="73214"/>
                          <a:pt x="104775" y="101051"/>
                          <a:pt x="104775" y="1428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6" name="TextBox 35"/>
                      <p:cNvSpPr txBox="1"/>
                      <p:nvPr/>
                    </p:nvSpPr>
                    <p:spPr>
                      <a:xfrm>
                        <a:off x="3776832" y="2331274"/>
                        <a:ext cx="458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𝑟</m:t>
                                  </m:r>
                                </m:sub>
                              </m:sSub>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3776832" y="2331274"/>
                        <a:ext cx="458522" cy="369332"/>
                      </a:xfrm>
                      <a:prstGeom prst="rect">
                        <a:avLst/>
                      </a:prstGeom>
                      <a:blipFill rotWithShape="0">
                        <a:blip r:embed="rId4"/>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7" name="TextBox 36"/>
                      <p:cNvSpPr txBox="1"/>
                      <p:nvPr/>
                    </p:nvSpPr>
                    <p:spPr>
                      <a:xfrm>
                        <a:off x="2227681" y="2618358"/>
                        <a:ext cx="4339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2227681" y="2618358"/>
                        <a:ext cx="433900" cy="369332"/>
                      </a:xfrm>
                      <a:prstGeom prst="rect">
                        <a:avLst/>
                      </a:prstGeom>
                      <a:blipFill rotWithShape="0">
                        <a:blip r:embed="rId5"/>
                        <a:stretch>
                          <a:fillRect/>
                        </a:stretch>
                      </a:blipFill>
                    </p:spPr>
                    <p:txBody>
                      <a:bodyPr/>
                      <a:lstStyle/>
                      <a:p>
                        <a:r>
                          <a:rPr lang="en-IN">
                            <a:noFill/>
                          </a:rPr>
                          <a:t> </a:t>
                        </a:r>
                      </a:p>
                    </p:txBody>
                  </p:sp>
                </mc:Fallback>
              </mc:AlternateContent>
            </p:grpSp>
            <mc:AlternateContent xmlns:mc="http://schemas.openxmlformats.org/markup-compatibility/2006">
              <mc:Choice xmlns="" xmlns:a14="http://schemas.microsoft.com/office/drawing/2010/main" Requires="a14">
                <p:sp>
                  <p:nvSpPr>
                    <p:cNvPr id="41" name="TextBox 40"/>
                    <p:cNvSpPr txBox="1"/>
                    <p:nvPr/>
                  </p:nvSpPr>
                  <p:spPr>
                    <a:xfrm>
                      <a:off x="4942993" y="1966460"/>
                      <a:ext cx="3995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4942993" y="1966460"/>
                      <a:ext cx="399597" cy="369332"/>
                    </a:xfrm>
                    <a:prstGeom prst="rect">
                      <a:avLst/>
                    </a:prstGeom>
                    <a:blipFill rotWithShape="0">
                      <a:blip r:embed="rId6"/>
                      <a:stretch>
                        <a:fillRect b="-11475"/>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42" name="TextBox 41"/>
                    <p:cNvSpPr txBox="1"/>
                    <p:nvPr/>
                  </p:nvSpPr>
                  <p:spPr>
                    <a:xfrm>
                      <a:off x="5578118" y="2153467"/>
                      <a:ext cx="3995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5578118" y="2153467"/>
                      <a:ext cx="399597" cy="369332"/>
                    </a:xfrm>
                    <a:prstGeom prst="rect">
                      <a:avLst/>
                    </a:prstGeom>
                    <a:blipFill rotWithShape="0">
                      <a:blip r:embed="rId7"/>
                      <a:stretch>
                        <a:fillRect b="-13333"/>
                      </a:stretch>
                    </a:blipFill>
                  </p:spPr>
                  <p:txBody>
                    <a:bodyPr/>
                    <a:lstStyle/>
                    <a:p>
                      <a:r>
                        <a:rPr lang="en-IN">
                          <a:noFill/>
                        </a:rPr>
                        <a:t> </a:t>
                      </a:r>
                    </a:p>
                  </p:txBody>
                </p:sp>
              </mc:Fallback>
            </mc:AlternateContent>
            <p:sp>
              <p:nvSpPr>
                <p:cNvPr id="43" name="TextBox 42"/>
                <p:cNvSpPr txBox="1"/>
                <p:nvPr/>
              </p:nvSpPr>
              <p:spPr>
                <a:xfrm>
                  <a:off x="5467084" y="1661392"/>
                  <a:ext cx="309700" cy="369332"/>
                </a:xfrm>
                <a:prstGeom prst="rect">
                  <a:avLst/>
                </a:prstGeom>
                <a:noFill/>
              </p:spPr>
              <p:txBody>
                <a:bodyPr wrap="none" rtlCol="0">
                  <a:spAutoFit/>
                </a:bodyPr>
                <a:lstStyle/>
                <a:p>
                  <a:r>
                    <a:rPr lang="en-US" dirty="0" smtClean="0"/>
                    <a:t>B</a:t>
                  </a:r>
                  <a:endParaRPr lang="en-US" dirty="0"/>
                </a:p>
              </p:txBody>
            </p:sp>
            <p:sp>
              <p:nvSpPr>
                <p:cNvPr id="44" name="TextBox 43"/>
                <p:cNvSpPr txBox="1"/>
                <p:nvPr/>
              </p:nvSpPr>
              <p:spPr>
                <a:xfrm>
                  <a:off x="2845315" y="2249026"/>
                  <a:ext cx="317716" cy="369332"/>
                </a:xfrm>
                <a:prstGeom prst="rect">
                  <a:avLst/>
                </a:prstGeom>
                <a:noFill/>
              </p:spPr>
              <p:txBody>
                <a:bodyPr wrap="none" rtlCol="0">
                  <a:spAutoFit/>
                </a:bodyPr>
                <a:lstStyle/>
                <a:p>
                  <a:r>
                    <a:rPr lang="en-US" dirty="0"/>
                    <a:t>A</a:t>
                  </a:r>
                </a:p>
              </p:txBody>
            </p:sp>
            <p:sp>
              <p:nvSpPr>
                <p:cNvPr id="45" name="TextBox 44"/>
                <p:cNvSpPr txBox="1"/>
                <p:nvPr/>
              </p:nvSpPr>
              <p:spPr>
                <a:xfrm>
                  <a:off x="5304218" y="2618025"/>
                  <a:ext cx="308098" cy="369332"/>
                </a:xfrm>
                <a:prstGeom prst="rect">
                  <a:avLst/>
                </a:prstGeom>
                <a:noFill/>
              </p:spPr>
              <p:txBody>
                <a:bodyPr wrap="none" rtlCol="0">
                  <a:spAutoFit/>
                </a:bodyPr>
                <a:lstStyle/>
                <a:p>
                  <a:r>
                    <a:rPr lang="en-US" dirty="0" smtClean="0"/>
                    <a:t>C</a:t>
                  </a:r>
                  <a:endParaRPr lang="en-US" dirty="0"/>
                </a:p>
              </p:txBody>
            </p:sp>
            <p:sp>
              <p:nvSpPr>
                <p:cNvPr id="48" name="Arc 47"/>
                <p:cNvSpPr/>
                <p:nvPr/>
              </p:nvSpPr>
              <p:spPr>
                <a:xfrm>
                  <a:off x="4127424" y="1469076"/>
                  <a:ext cx="1222672" cy="2474274"/>
                </a:xfrm>
                <a:prstGeom prst="arc">
                  <a:avLst>
                    <a:gd name="adj1" fmla="val 14203979"/>
                    <a:gd name="adj2" fmla="val 7803639"/>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p:cNvSpPr txBox="1"/>
              <p:nvPr/>
            </p:nvSpPr>
            <p:spPr>
              <a:xfrm>
                <a:off x="275193" y="2272784"/>
                <a:ext cx="1244251" cy="307777"/>
              </a:xfrm>
              <a:prstGeom prst="rect">
                <a:avLst/>
              </a:prstGeom>
              <a:noFill/>
            </p:spPr>
            <p:txBody>
              <a:bodyPr wrap="none" rtlCol="0">
                <a:spAutoFit/>
              </a:bodyPr>
              <a:lstStyle/>
              <a:p>
                <a:r>
                  <a:rPr lang="en-US" sz="1400" dirty="0" smtClean="0"/>
                  <a:t>Launching End</a:t>
                </a:r>
                <a:endParaRPr lang="en-US" sz="1400" dirty="0"/>
              </a:p>
            </p:txBody>
          </p:sp>
          <p:sp>
            <p:nvSpPr>
              <p:cNvPr id="52" name="TextBox 51"/>
              <p:cNvSpPr txBox="1"/>
              <p:nvPr/>
            </p:nvSpPr>
            <p:spPr>
              <a:xfrm>
                <a:off x="535705" y="3347142"/>
                <a:ext cx="1082156" cy="307777"/>
              </a:xfrm>
              <a:prstGeom prst="rect">
                <a:avLst/>
              </a:prstGeom>
              <a:noFill/>
            </p:spPr>
            <p:txBody>
              <a:bodyPr wrap="none" rtlCol="0">
                <a:spAutoFit/>
              </a:bodyPr>
              <a:lstStyle/>
              <a:p>
                <a:r>
                  <a:rPr lang="en-US" sz="1400" dirty="0" smtClean="0"/>
                  <a:t>Incident Ray</a:t>
                </a:r>
                <a:endParaRPr lang="en-US" sz="1400" dirty="0"/>
              </a:p>
            </p:txBody>
          </p:sp>
          <p:sp>
            <p:nvSpPr>
              <p:cNvPr id="53" name="TextBox 52"/>
              <p:cNvSpPr txBox="1"/>
              <p:nvPr/>
            </p:nvSpPr>
            <p:spPr>
              <a:xfrm rot="20642025">
                <a:off x="2576452" y="2015782"/>
                <a:ext cx="1041760" cy="276999"/>
              </a:xfrm>
              <a:prstGeom prst="rect">
                <a:avLst/>
              </a:prstGeom>
              <a:noFill/>
            </p:spPr>
            <p:txBody>
              <a:bodyPr wrap="none" rtlCol="0">
                <a:spAutoFit/>
              </a:bodyPr>
              <a:lstStyle/>
              <a:p>
                <a:r>
                  <a:rPr lang="en-US" sz="1200" dirty="0" smtClean="0"/>
                  <a:t>Refracted Ray</a:t>
                </a:r>
                <a:endParaRPr lang="en-US" sz="1200" dirty="0"/>
              </a:p>
            </p:txBody>
          </p:sp>
        </p:grpSp>
        <p:sp>
          <p:nvSpPr>
            <p:cNvPr id="59" name="TextBox 58"/>
            <p:cNvSpPr txBox="1"/>
            <p:nvPr/>
          </p:nvSpPr>
          <p:spPr>
            <a:xfrm>
              <a:off x="5314593" y="1421586"/>
              <a:ext cx="973343" cy="369332"/>
            </a:xfrm>
            <a:prstGeom prst="rect">
              <a:avLst/>
            </a:prstGeom>
            <a:noFill/>
          </p:spPr>
          <p:txBody>
            <a:bodyPr wrap="none" rtlCol="0">
              <a:spAutoFit/>
            </a:bodyPr>
            <a:lstStyle/>
            <a:p>
              <a:r>
                <a:rPr lang="en-US" dirty="0" smtClean="0"/>
                <a:t>cladding</a:t>
              </a:r>
              <a:endParaRPr lang="en-US" dirty="0"/>
            </a:p>
          </p:txBody>
        </p:sp>
        <p:sp>
          <p:nvSpPr>
            <p:cNvPr id="60" name="TextBox 59"/>
            <p:cNvSpPr txBox="1"/>
            <p:nvPr/>
          </p:nvSpPr>
          <p:spPr>
            <a:xfrm>
              <a:off x="5400766" y="2886836"/>
              <a:ext cx="594906" cy="369332"/>
            </a:xfrm>
            <a:prstGeom prst="rect">
              <a:avLst/>
            </a:prstGeom>
            <a:noFill/>
          </p:spPr>
          <p:txBody>
            <a:bodyPr wrap="none" rtlCol="0">
              <a:spAutoFit/>
            </a:bodyPr>
            <a:lstStyle/>
            <a:p>
              <a:r>
                <a:rPr lang="en-US" dirty="0" smtClean="0"/>
                <a:t>core</a:t>
              </a:r>
              <a:endParaRPr lang="en-US" dirty="0"/>
            </a:p>
          </p:txBody>
        </p:sp>
        <p:cxnSp>
          <p:nvCxnSpPr>
            <p:cNvPr id="64" name="Straight Arrow Connector 63"/>
            <p:cNvCxnSpPr/>
            <p:nvPr/>
          </p:nvCxnSpPr>
          <p:spPr>
            <a:xfrm flipV="1">
              <a:off x="1270469" y="2971651"/>
              <a:ext cx="464853" cy="3664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316909" y="2155589"/>
              <a:ext cx="541517" cy="1653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045622" y="2070631"/>
              <a:ext cx="537942" cy="31186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2" name="TextBox 71"/>
                <p:cNvSpPr txBox="1"/>
                <p:nvPr/>
              </p:nvSpPr>
              <p:spPr>
                <a:xfrm>
                  <a:off x="5737108" y="2031157"/>
                  <a:ext cx="991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2</m:t>
                            </m:r>
                          </m:sub>
                        </m:sSub>
                      </m:oMath>
                    </m:oMathPara>
                  </a14:m>
                  <a:endParaRPr lang="en-US" dirty="0"/>
                </a:p>
              </p:txBody>
            </p:sp>
          </mc:Choice>
          <mc:Fallback>
            <p:sp>
              <p:nvSpPr>
                <p:cNvPr id="72" name="TextBox 71"/>
                <p:cNvSpPr txBox="1">
                  <a:spLocks noRot="1" noChangeAspect="1" noMove="1" noResize="1" noEditPoints="1" noAdjustHandles="1" noChangeArrowheads="1" noChangeShapeType="1" noTextEdit="1"/>
                </p:cNvSpPr>
                <p:nvPr/>
              </p:nvSpPr>
              <p:spPr>
                <a:xfrm>
                  <a:off x="5737108" y="2031157"/>
                  <a:ext cx="991938" cy="369332"/>
                </a:xfrm>
                <a:prstGeom prst="rect">
                  <a:avLst/>
                </a:prstGeom>
                <a:blipFill rotWithShape="0">
                  <a:blip r:embed="rId8"/>
                  <a:stretch>
                    <a:fillRect b="-666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3" name="TextBox 72"/>
                <p:cNvSpPr txBox="1"/>
                <p:nvPr/>
              </p:nvSpPr>
              <p:spPr>
                <a:xfrm>
                  <a:off x="840692" y="1690564"/>
                  <a:ext cx="991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0</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oMath>
                    </m:oMathPara>
                  </a14:m>
                  <a:endParaRPr lang="en-US" dirty="0"/>
                </a:p>
              </p:txBody>
            </p:sp>
          </mc:Choice>
          <mc:Fallback>
            <p:sp>
              <p:nvSpPr>
                <p:cNvPr id="73" name="TextBox 72"/>
                <p:cNvSpPr txBox="1">
                  <a:spLocks noRot="1" noChangeAspect="1" noMove="1" noResize="1" noEditPoints="1" noAdjustHandles="1" noChangeArrowheads="1" noChangeShapeType="1" noTextEdit="1"/>
                </p:cNvSpPr>
                <p:nvPr/>
              </p:nvSpPr>
              <p:spPr>
                <a:xfrm>
                  <a:off x="840692" y="1690564"/>
                  <a:ext cx="991938" cy="369332"/>
                </a:xfrm>
                <a:prstGeom prst="rect">
                  <a:avLst/>
                </a:prstGeom>
                <a:blipFill rotWithShape="0">
                  <a:blip r:embed="rId9"/>
                  <a:stretch>
                    <a:fillRect b="-655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4" name="TextBox 73"/>
                <p:cNvSpPr txBox="1"/>
                <p:nvPr/>
              </p:nvSpPr>
              <p:spPr>
                <a:xfrm>
                  <a:off x="811830" y="2697652"/>
                  <a:ext cx="466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0</m:t>
                            </m:r>
                          </m:sub>
                        </m:sSub>
                      </m:oMath>
                    </m:oMathPara>
                  </a14:m>
                  <a:endParaRPr lang="en-US" dirty="0"/>
                </a:p>
              </p:txBody>
            </p:sp>
          </mc:Choice>
          <mc:Fallback>
            <p:sp>
              <p:nvSpPr>
                <p:cNvPr id="74" name="TextBox 73"/>
                <p:cNvSpPr txBox="1">
                  <a:spLocks noRot="1" noChangeAspect="1" noMove="1" noResize="1" noEditPoints="1" noAdjustHandles="1" noChangeArrowheads="1" noChangeShapeType="1" noTextEdit="1"/>
                </p:cNvSpPr>
                <p:nvPr/>
              </p:nvSpPr>
              <p:spPr>
                <a:xfrm>
                  <a:off x="811830" y="2697652"/>
                  <a:ext cx="466730" cy="369332"/>
                </a:xfrm>
                <a:prstGeom prst="rect">
                  <a:avLst/>
                </a:prstGeom>
                <a:blipFill rotWithShape="0">
                  <a:blip r:embed="rId10"/>
                  <a:stretch>
                    <a:fillRect b="-655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5" name="TextBox 74"/>
                <p:cNvSpPr txBox="1"/>
                <p:nvPr/>
              </p:nvSpPr>
              <p:spPr>
                <a:xfrm>
                  <a:off x="3097471" y="2702166"/>
                  <a:ext cx="4614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oMath>
                    </m:oMathPara>
                  </a14:m>
                  <a:endParaRPr lang="en-US" dirty="0"/>
                </a:p>
              </p:txBody>
            </p:sp>
          </mc:Choice>
          <mc:Fallback>
            <p:sp>
              <p:nvSpPr>
                <p:cNvPr id="75" name="TextBox 74"/>
                <p:cNvSpPr txBox="1">
                  <a:spLocks noRot="1" noChangeAspect="1" noMove="1" noResize="1" noEditPoints="1" noAdjustHandles="1" noChangeArrowheads="1" noChangeShapeType="1" noTextEdit="1"/>
                </p:cNvSpPr>
                <p:nvPr/>
              </p:nvSpPr>
              <p:spPr>
                <a:xfrm>
                  <a:off x="3097471" y="2702166"/>
                  <a:ext cx="461408" cy="369332"/>
                </a:xfrm>
                <a:prstGeom prst="rect">
                  <a:avLst/>
                </a:prstGeom>
                <a:blipFill rotWithShape="0">
                  <a:blip r:embed="rId11"/>
                  <a:stretch>
                    <a:fillRect b="-4918"/>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6" name="TextBox 75"/>
                <p:cNvSpPr txBox="1"/>
                <p:nvPr/>
              </p:nvSpPr>
              <p:spPr>
                <a:xfrm>
                  <a:off x="5387859" y="3398186"/>
                  <a:ext cx="466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2</m:t>
                            </m:r>
                          </m:sub>
                        </m:sSub>
                      </m:oMath>
                    </m:oMathPara>
                  </a14:m>
                  <a:endParaRPr lang="en-US" dirty="0"/>
                </a:p>
              </p:txBody>
            </p:sp>
          </mc:Choice>
          <mc:Fallback>
            <p:sp>
              <p:nvSpPr>
                <p:cNvPr id="76" name="TextBox 75"/>
                <p:cNvSpPr txBox="1">
                  <a:spLocks noRot="1" noChangeAspect="1" noMove="1" noResize="1" noEditPoints="1" noAdjustHandles="1" noChangeArrowheads="1" noChangeShapeType="1" noTextEdit="1"/>
                </p:cNvSpPr>
                <p:nvPr/>
              </p:nvSpPr>
              <p:spPr>
                <a:xfrm>
                  <a:off x="5387859" y="3398186"/>
                  <a:ext cx="466731" cy="369332"/>
                </a:xfrm>
                <a:prstGeom prst="rect">
                  <a:avLst/>
                </a:prstGeom>
                <a:blipFill rotWithShape="0">
                  <a:blip r:embed="rId12"/>
                  <a:stretch>
                    <a:fillRect b="-6557"/>
                  </a:stretch>
                </a:blipFill>
              </p:spPr>
              <p:txBody>
                <a:bodyPr/>
                <a:lstStyle/>
                <a:p>
                  <a:r>
                    <a:rPr lang="en-IN">
                      <a:noFill/>
                    </a:rPr>
                    <a:t> </a:t>
                  </a:r>
                </a:p>
              </p:txBody>
            </p:sp>
          </mc:Fallback>
        </mc:AlternateContent>
      </p:grpSp>
      <mc:AlternateContent xmlns:mc="http://schemas.openxmlformats.org/markup-compatibility/2006">
        <mc:Choice xmlns="" xmlns:a14="http://schemas.microsoft.com/office/drawing/2010/main" Requires="a14">
          <p:sp>
            <p:nvSpPr>
              <p:cNvPr id="78" name="TextBox 77"/>
              <p:cNvSpPr txBox="1"/>
              <p:nvPr/>
            </p:nvSpPr>
            <p:spPr>
              <a:xfrm>
                <a:off x="491138" y="4949772"/>
                <a:ext cx="6268832" cy="969176"/>
              </a:xfrm>
              <a:prstGeom prst="rect">
                <a:avLst/>
              </a:prstGeom>
              <a:noFill/>
              <a:ln>
                <a:solidFill>
                  <a:schemeClr val="tx2"/>
                </a:solidFill>
              </a:ln>
            </p:spPr>
            <p:txBody>
              <a:bodyPr wrap="none" rtlCol="0">
                <a:spAutoFit/>
              </a:bodyPr>
              <a:lstStyle/>
              <a:p>
                <a:r>
                  <a:rPr lang="en-US" sz="2800" b="1" dirty="0" smtClean="0"/>
                  <a:t>Acceptance Angle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𝜽</m:t>
                        </m:r>
                      </m:e>
                      <m:sub>
                        <m:r>
                          <a:rPr lang="en-US" sz="2800" b="1" i="1" smtClean="0">
                            <a:latin typeface="Cambria Math" panose="02040503050406030204" pitchFamily="18" charset="0"/>
                          </a:rPr>
                          <m:t>𝒎</m:t>
                        </m:r>
                      </m:sub>
                    </m:sSub>
                    <m:r>
                      <a:rPr lang="en-US" sz="2800" b="1" i="1" smtClean="0">
                        <a:latin typeface="Cambria Math" panose="02040503050406030204" pitchFamily="18" charset="0"/>
                      </a:rPr>
                      <m:t>=</m:t>
                    </m:r>
                    <m:func>
                      <m:funcPr>
                        <m:ctrlPr>
                          <a:rPr lang="en-US" sz="2800" b="1" i="1" smtClean="0">
                            <a:latin typeface="Cambria Math" panose="02040503050406030204" pitchFamily="18" charset="0"/>
                          </a:rPr>
                        </m:ctrlPr>
                      </m:funcPr>
                      <m:fName>
                        <m:sSup>
                          <m:sSupPr>
                            <m:ctrlPr>
                              <a:rPr lang="en-US" sz="2800" b="1" i="1" smtClean="0">
                                <a:latin typeface="Cambria Math" panose="02040503050406030204" pitchFamily="18" charset="0"/>
                              </a:rPr>
                            </m:ctrlPr>
                          </m:sSupPr>
                          <m:e>
                            <m:r>
                              <a:rPr lang="en-US" sz="2800" b="1" i="0" smtClean="0">
                                <a:latin typeface="Cambria Math" panose="02040503050406030204" pitchFamily="18" charset="0"/>
                              </a:rPr>
                              <m:t>𝐬𝐢𝐧</m:t>
                            </m:r>
                          </m:e>
                          <m:sup>
                            <m:r>
                              <a:rPr lang="en-US" sz="2800" b="1" i="1" smtClean="0">
                                <a:latin typeface="Cambria Math" panose="02040503050406030204" pitchFamily="18" charset="0"/>
                              </a:rPr>
                              <m:t>−</m:t>
                            </m:r>
                            <m:r>
                              <a:rPr lang="en-US" sz="2800" b="1" i="1" smtClean="0">
                                <a:latin typeface="Cambria Math" panose="02040503050406030204" pitchFamily="18" charset="0"/>
                              </a:rPr>
                              <m:t>𝟏</m:t>
                            </m:r>
                          </m:sup>
                        </m:sSup>
                      </m:fName>
                      <m:e>
                        <m:rad>
                          <m:radPr>
                            <m:degHide m:val="on"/>
                            <m:ctrlPr>
                              <a:rPr lang="en-US" sz="2800" b="1" i="1" smtClean="0">
                                <a:latin typeface="Cambria Math" panose="02040503050406030204" pitchFamily="18" charset="0"/>
                              </a:rPr>
                            </m:ctrlPr>
                          </m:radPr>
                          <m:deg/>
                          <m:e>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𝜼</m:t>
                                </m:r>
                              </m:e>
                              <m:sub>
                                <m:r>
                                  <a:rPr lang="en-US" sz="2800" b="1" i="1" smtClean="0">
                                    <a:latin typeface="Cambria Math" panose="02040503050406030204" pitchFamily="18" charset="0"/>
                                  </a:rPr>
                                  <m:t>𝟏</m:t>
                                </m:r>
                              </m:sub>
                              <m:sup>
                                <m:r>
                                  <a:rPr lang="en-US" sz="2800" b="1" i="1" smtClean="0">
                                    <a:latin typeface="Cambria Math" panose="02040503050406030204" pitchFamily="18" charset="0"/>
                                  </a:rPr>
                                  <m:t>𝟐</m:t>
                                </m:r>
                              </m:sup>
                            </m:sSubSup>
                            <m:r>
                              <a:rPr lang="en-US" sz="2800" b="1" i="1" smtClean="0">
                                <a:latin typeface="Cambria Math" panose="02040503050406030204" pitchFamily="18" charset="0"/>
                              </a:rPr>
                              <m:t>−</m:t>
                            </m:r>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𝜼</m:t>
                                </m:r>
                              </m:e>
                              <m:sub>
                                <m:r>
                                  <a:rPr lang="en-US" sz="2800" b="1" i="1" smtClean="0">
                                    <a:latin typeface="Cambria Math" panose="02040503050406030204" pitchFamily="18" charset="0"/>
                                  </a:rPr>
                                  <m:t>𝟐</m:t>
                                </m:r>
                              </m:sub>
                              <m:sup>
                                <m:r>
                                  <a:rPr lang="en-US" sz="2800" b="1" i="1" smtClean="0">
                                    <a:latin typeface="Cambria Math" panose="02040503050406030204" pitchFamily="18" charset="0"/>
                                  </a:rPr>
                                  <m:t>𝟐</m:t>
                                </m:r>
                              </m:sup>
                            </m:sSubSup>
                          </m:e>
                        </m:rad>
                      </m:e>
                    </m:func>
                  </m:oMath>
                </a14:m>
                <a:endParaRPr lang="en-US" sz="2800" b="1" dirty="0"/>
              </a:p>
            </p:txBody>
          </p:sp>
        </mc:Choice>
        <mc:Fallback>
          <p:sp>
            <p:nvSpPr>
              <p:cNvPr id="78" name="TextBox 77"/>
              <p:cNvSpPr txBox="1">
                <a:spLocks noRot="1" noChangeAspect="1" noMove="1" noResize="1" noEditPoints="1" noAdjustHandles="1" noChangeArrowheads="1" noChangeShapeType="1" noTextEdit="1"/>
              </p:cNvSpPr>
              <p:nvPr/>
            </p:nvSpPr>
            <p:spPr>
              <a:xfrm>
                <a:off x="491138" y="4949772"/>
                <a:ext cx="6268832" cy="969176"/>
              </a:xfrm>
              <a:prstGeom prst="rect">
                <a:avLst/>
              </a:prstGeom>
              <a:blipFill rotWithShape="0">
                <a:blip r:embed="rId13"/>
                <a:stretch>
                  <a:fillRect l="-1942"/>
                </a:stretch>
              </a:blipFill>
              <a:ln>
                <a:solidFill>
                  <a:schemeClr val="tx2"/>
                </a:solidFill>
              </a:ln>
            </p:spPr>
            <p:txBody>
              <a:bodyPr/>
              <a:lstStyle/>
              <a:p>
                <a:r>
                  <a:rPr lang="en-IN">
                    <a:noFill/>
                  </a:rPr>
                  <a:t> </a:t>
                </a:r>
              </a:p>
            </p:txBody>
          </p:sp>
        </mc:Fallback>
      </mc:AlternateContent>
    </p:spTree>
    <p:extLst>
      <p:ext uri="{BB962C8B-B14F-4D97-AF65-F5344CB8AC3E}">
        <p14:creationId xmlns="" xmlns:p14="http://schemas.microsoft.com/office/powerpoint/2010/main" val="365886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a:blip r:embed="rId2"/>
          <a:stretch>
            <a:fillRect/>
          </a:stretch>
        </p:blipFill>
        <p:spPr>
          <a:xfrm>
            <a:off x="439016" y="595297"/>
            <a:ext cx="11171093" cy="3214703"/>
          </a:xfrm>
          <a:prstGeom prst="rect">
            <a:avLst/>
          </a:prstGeom>
        </p:spPr>
      </p:pic>
    </p:spTree>
    <p:extLst>
      <p:ext uri="{BB962C8B-B14F-4D97-AF65-F5344CB8AC3E}">
        <p14:creationId xmlns="" xmlns:p14="http://schemas.microsoft.com/office/powerpoint/2010/main" val="34708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319" y="304799"/>
            <a:ext cx="6003517" cy="2424679"/>
            <a:chOff x="275193" y="1418957"/>
            <a:chExt cx="6453853" cy="2489048"/>
          </a:xfrm>
        </p:grpSpPr>
        <p:grpSp>
          <p:nvGrpSpPr>
            <p:cNvPr id="5" name="Group 4"/>
            <p:cNvGrpSpPr/>
            <p:nvPr/>
          </p:nvGrpSpPr>
          <p:grpSpPr>
            <a:xfrm>
              <a:off x="275193" y="1418957"/>
              <a:ext cx="5938579" cy="2489048"/>
              <a:chOff x="275193" y="1418957"/>
              <a:chExt cx="5938579" cy="2489048"/>
            </a:xfrm>
          </p:grpSpPr>
          <p:grpSp>
            <p:nvGrpSpPr>
              <p:cNvPr id="16" name="Group 15"/>
              <p:cNvGrpSpPr/>
              <p:nvPr/>
            </p:nvGrpSpPr>
            <p:grpSpPr>
              <a:xfrm>
                <a:off x="990600" y="1418957"/>
                <a:ext cx="5223172" cy="2489048"/>
                <a:chOff x="1895475" y="1457057"/>
                <a:chExt cx="5223172" cy="2489048"/>
              </a:xfrm>
            </p:grpSpPr>
            <p:cxnSp>
              <p:nvCxnSpPr>
                <p:cNvPr id="20" name="Straight Connector 19"/>
                <p:cNvCxnSpPr/>
                <p:nvPr/>
              </p:nvCxnSpPr>
              <p:spPr>
                <a:xfrm>
                  <a:off x="5416565" y="1937758"/>
                  <a:ext cx="1465337" cy="7979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125366" y="1939894"/>
                  <a:ext cx="3341718" cy="1410057"/>
                  <a:chOff x="2125366" y="1939894"/>
                  <a:chExt cx="3341718" cy="1410057"/>
                </a:xfrm>
              </p:grpSpPr>
              <p:cxnSp>
                <p:nvCxnSpPr>
                  <p:cNvPr id="2" name="Straight Connector 40"/>
                  <p:cNvCxnSpPr/>
                  <p:nvPr/>
                </p:nvCxnSpPr>
                <p:spPr>
                  <a:xfrm flipH="1">
                    <a:off x="2125366" y="2644922"/>
                    <a:ext cx="895350" cy="7050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41"/>
                  <p:cNvCxnSpPr/>
                  <p:nvPr/>
                </p:nvCxnSpPr>
                <p:spPr>
                  <a:xfrm flipV="1">
                    <a:off x="3003624" y="1939894"/>
                    <a:ext cx="2463460" cy="705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895475" y="1457057"/>
                  <a:ext cx="5223172" cy="2489048"/>
                  <a:chOff x="1895475" y="1457057"/>
                  <a:chExt cx="5223172" cy="2489048"/>
                </a:xfrm>
              </p:grpSpPr>
              <p:sp>
                <p:nvSpPr>
                  <p:cNvPr id="29" name="Oval 28"/>
                  <p:cNvSpPr/>
                  <p:nvPr/>
                </p:nvSpPr>
                <p:spPr>
                  <a:xfrm>
                    <a:off x="2674834" y="1939895"/>
                    <a:ext cx="743484" cy="141005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0"/>
                  </p:cNvCxnSpPr>
                  <p:nvPr/>
                </p:nvCxnSpPr>
                <p:spPr>
                  <a:xfrm>
                    <a:off x="3046576" y="1939895"/>
                    <a:ext cx="368751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6576" y="3349951"/>
                    <a:ext cx="368751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72826" y="1457057"/>
                    <a:ext cx="2345821" cy="0"/>
                  </a:xfrm>
                  <a:prstGeom prst="line">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753776" y="3943969"/>
                    <a:ext cx="2303092" cy="2136"/>
                  </a:xfrm>
                  <a:prstGeom prst="line">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95475" y="2644922"/>
                    <a:ext cx="494347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29250" y="1619250"/>
                    <a:ext cx="0" cy="10155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5276850" y="2009775"/>
                    <a:ext cx="152400" cy="133350"/>
                  </a:xfrm>
                  <a:custGeom>
                    <a:avLst/>
                    <a:gdLst>
                      <a:gd name="connsiteX0" fmla="*/ 0 w 152400"/>
                      <a:gd name="connsiteY0" fmla="*/ 0 h 133350"/>
                      <a:gd name="connsiteX1" fmla="*/ 9525 w 152400"/>
                      <a:gd name="connsiteY1" fmla="*/ 47625 h 133350"/>
                      <a:gd name="connsiteX2" fmla="*/ 19050 w 152400"/>
                      <a:gd name="connsiteY2" fmla="*/ 76200 h 133350"/>
                      <a:gd name="connsiteX3" fmla="*/ 133350 w 152400"/>
                      <a:gd name="connsiteY3" fmla="*/ 133350 h 133350"/>
                      <a:gd name="connsiteX4" fmla="*/ 152400 w 15240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0" y="0"/>
                        </a:moveTo>
                        <a:cubicBezTo>
                          <a:pt x="3175" y="15875"/>
                          <a:pt x="5598" y="31919"/>
                          <a:pt x="9525" y="47625"/>
                        </a:cubicBezTo>
                        <a:cubicBezTo>
                          <a:pt x="11960" y="57365"/>
                          <a:pt x="11950" y="69100"/>
                          <a:pt x="19050" y="76200"/>
                        </a:cubicBezTo>
                        <a:cubicBezTo>
                          <a:pt x="38313" y="95463"/>
                          <a:pt x="102362" y="133350"/>
                          <a:pt x="133350" y="133350"/>
                        </a:cubicBezTo>
                        <a:lnTo>
                          <a:pt x="152400" y="133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457825" y="2105025"/>
                    <a:ext cx="238821" cy="118292"/>
                  </a:xfrm>
                  <a:custGeom>
                    <a:avLst/>
                    <a:gdLst>
                      <a:gd name="connsiteX0" fmla="*/ 0 w 238821"/>
                      <a:gd name="connsiteY0" fmla="*/ 114300 h 118292"/>
                      <a:gd name="connsiteX1" fmla="*/ 209550 w 238821"/>
                      <a:gd name="connsiteY1" fmla="*/ 85725 h 118292"/>
                      <a:gd name="connsiteX2" fmla="*/ 228600 w 238821"/>
                      <a:gd name="connsiteY2" fmla="*/ 57150 h 118292"/>
                      <a:gd name="connsiteX3" fmla="*/ 238125 w 238821"/>
                      <a:gd name="connsiteY3" fmla="*/ 28575 h 118292"/>
                      <a:gd name="connsiteX4" fmla="*/ 238125 w 238821"/>
                      <a:gd name="connsiteY4" fmla="*/ 0 h 11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21" h="118292">
                        <a:moveTo>
                          <a:pt x="0" y="114300"/>
                        </a:moveTo>
                        <a:cubicBezTo>
                          <a:pt x="46028" y="111877"/>
                          <a:pt x="158451" y="136824"/>
                          <a:pt x="209550" y="85725"/>
                        </a:cubicBezTo>
                        <a:cubicBezTo>
                          <a:pt x="217645" y="77630"/>
                          <a:pt x="223480" y="67389"/>
                          <a:pt x="228600" y="57150"/>
                        </a:cubicBezTo>
                        <a:cubicBezTo>
                          <a:pt x="233090" y="48170"/>
                          <a:pt x="236474" y="38479"/>
                          <a:pt x="238125" y="28575"/>
                        </a:cubicBezTo>
                        <a:cubicBezTo>
                          <a:pt x="239691" y="19180"/>
                          <a:pt x="238125" y="9525"/>
                          <a:pt x="2381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609975" y="2495550"/>
                    <a:ext cx="106608" cy="142875"/>
                  </a:xfrm>
                  <a:custGeom>
                    <a:avLst/>
                    <a:gdLst>
                      <a:gd name="connsiteX0" fmla="*/ 0 w 106608"/>
                      <a:gd name="connsiteY0" fmla="*/ 0 h 142875"/>
                      <a:gd name="connsiteX1" fmla="*/ 76200 w 106608"/>
                      <a:gd name="connsiteY1" fmla="*/ 9525 h 142875"/>
                      <a:gd name="connsiteX2" fmla="*/ 95250 w 106608"/>
                      <a:gd name="connsiteY2" fmla="*/ 38100 h 142875"/>
                      <a:gd name="connsiteX3" fmla="*/ 104775 w 106608"/>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06608" h="142875">
                        <a:moveTo>
                          <a:pt x="0" y="0"/>
                        </a:moveTo>
                        <a:cubicBezTo>
                          <a:pt x="25400" y="3175"/>
                          <a:pt x="52433" y="18"/>
                          <a:pt x="76200" y="9525"/>
                        </a:cubicBezTo>
                        <a:cubicBezTo>
                          <a:pt x="86829" y="13777"/>
                          <a:pt x="90130" y="27861"/>
                          <a:pt x="95250" y="38100"/>
                        </a:cubicBezTo>
                        <a:cubicBezTo>
                          <a:pt x="112807" y="73214"/>
                          <a:pt x="104775" y="101051"/>
                          <a:pt x="104775" y="1428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9" name="TextBox 38"/>
                      <p:cNvSpPr txBox="1"/>
                      <p:nvPr/>
                    </p:nvSpPr>
                    <p:spPr>
                      <a:xfrm>
                        <a:off x="3776832" y="2331274"/>
                        <a:ext cx="458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𝑟</m:t>
                                  </m:r>
                                </m:sub>
                              </m:sSub>
                            </m:oMath>
                          </m:oMathPara>
                        </a14:m>
                        <a:endParaRPr lang="en-US" dirty="0"/>
                      </a:p>
                    </p:txBody>
                  </p:sp>
                </mc:Choice>
                <mc:Fallback>
                  <p:sp>
                    <p:nvSpPr>
                      <p:cNvPr id="11" name="TextBox 35"/>
                      <p:cNvSpPr txBox="1">
                        <a:spLocks noRot="1" noChangeAspect="1" noMove="1" noResize="1" noEditPoints="1" noAdjustHandles="1" noChangeArrowheads="1" noChangeShapeType="1" noTextEdit="1"/>
                      </p:cNvSpPr>
                      <p:nvPr/>
                    </p:nvSpPr>
                    <p:spPr>
                      <a:xfrm>
                        <a:off x="3776832" y="2331274"/>
                        <a:ext cx="458522" cy="369332"/>
                      </a:xfrm>
                      <a:prstGeom prst="rect">
                        <a:avLst/>
                      </a:prstGeom>
                      <a:blipFill rotWithShape="0">
                        <a:blip r:embed="rId2"/>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2227681" y="2618358"/>
                        <a:ext cx="4339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m:oMathPara>
                        </a14:m>
                        <a:endParaRPr lang="en-US" dirty="0"/>
                      </a:p>
                    </p:txBody>
                  </p:sp>
                </mc:Choice>
                <mc:Fallback>
                  <p:sp>
                    <p:nvSpPr>
                      <p:cNvPr id="12" name="TextBox 36"/>
                      <p:cNvSpPr txBox="1">
                        <a:spLocks noRot="1" noChangeAspect="1" noMove="1" noResize="1" noEditPoints="1" noAdjustHandles="1" noChangeArrowheads="1" noChangeShapeType="1" noTextEdit="1"/>
                      </p:cNvSpPr>
                      <p:nvPr/>
                    </p:nvSpPr>
                    <p:spPr>
                      <a:xfrm>
                        <a:off x="2227681" y="2618358"/>
                        <a:ext cx="433900" cy="369332"/>
                      </a:xfrm>
                      <a:prstGeom prst="rect">
                        <a:avLst/>
                      </a:prstGeom>
                      <a:blipFill rotWithShape="0">
                        <a:blip r:embed="rId3"/>
                        <a:stretch>
                          <a:fillRect/>
                        </a:stretch>
                      </a:blipFill>
                    </p:spPr>
                    <p:txBody>
                      <a:bodyPr/>
                      <a:lstStyle/>
                      <a:p>
                        <a:r>
                          <a:rPr lang="en-IN">
                            <a:noFill/>
                          </a:rPr>
                          <a:t> </a:t>
                        </a:r>
                      </a:p>
                    </p:txBody>
                  </p:sp>
                </mc:Fallback>
              </mc:AlternateContent>
            </p:grpSp>
            <mc:AlternateContent xmlns:mc="http://schemas.openxmlformats.org/markup-compatibility/2006">
              <mc:Choice xmlns="" xmlns:a14="http://schemas.microsoft.com/office/drawing/2010/main" Requires="a14">
                <p:sp>
                  <p:nvSpPr>
                    <p:cNvPr id="23" name="TextBox 22"/>
                    <p:cNvSpPr txBox="1"/>
                    <p:nvPr/>
                  </p:nvSpPr>
                  <p:spPr>
                    <a:xfrm>
                      <a:off x="4942993" y="1966460"/>
                      <a:ext cx="3995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4942993" y="1966460"/>
                      <a:ext cx="399597" cy="369332"/>
                    </a:xfrm>
                    <a:prstGeom prst="rect">
                      <a:avLst/>
                    </a:prstGeom>
                    <a:blipFill rotWithShape="0">
                      <a:blip r:embed="rId4"/>
                      <a:stretch>
                        <a:fillRect b="-11475"/>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24" name="TextBox 23"/>
                    <p:cNvSpPr txBox="1"/>
                    <p:nvPr/>
                  </p:nvSpPr>
                  <p:spPr>
                    <a:xfrm>
                      <a:off x="5578118" y="2153467"/>
                      <a:ext cx="3995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5578118" y="2153467"/>
                      <a:ext cx="399597" cy="369332"/>
                    </a:xfrm>
                    <a:prstGeom prst="rect">
                      <a:avLst/>
                    </a:prstGeom>
                    <a:blipFill rotWithShape="0">
                      <a:blip r:embed="rId5"/>
                      <a:stretch>
                        <a:fillRect b="-13333"/>
                      </a:stretch>
                    </a:blipFill>
                  </p:spPr>
                  <p:txBody>
                    <a:bodyPr/>
                    <a:lstStyle/>
                    <a:p>
                      <a:r>
                        <a:rPr lang="en-IN">
                          <a:noFill/>
                        </a:rPr>
                        <a:t> </a:t>
                      </a:r>
                    </a:p>
                  </p:txBody>
                </p:sp>
              </mc:Fallback>
            </mc:AlternateContent>
            <p:sp>
              <p:nvSpPr>
                <p:cNvPr id="25" name="TextBox 24"/>
                <p:cNvSpPr txBox="1"/>
                <p:nvPr/>
              </p:nvSpPr>
              <p:spPr>
                <a:xfrm>
                  <a:off x="5467084" y="1661392"/>
                  <a:ext cx="309700" cy="369332"/>
                </a:xfrm>
                <a:prstGeom prst="rect">
                  <a:avLst/>
                </a:prstGeom>
                <a:noFill/>
              </p:spPr>
              <p:txBody>
                <a:bodyPr wrap="none" rtlCol="0">
                  <a:spAutoFit/>
                </a:bodyPr>
                <a:lstStyle/>
                <a:p>
                  <a:r>
                    <a:rPr lang="en-US" dirty="0" smtClean="0"/>
                    <a:t>B</a:t>
                  </a:r>
                  <a:endParaRPr lang="en-US" dirty="0"/>
                </a:p>
              </p:txBody>
            </p:sp>
            <p:sp>
              <p:nvSpPr>
                <p:cNvPr id="26" name="TextBox 25"/>
                <p:cNvSpPr txBox="1"/>
                <p:nvPr/>
              </p:nvSpPr>
              <p:spPr>
                <a:xfrm>
                  <a:off x="2845315" y="2249026"/>
                  <a:ext cx="317716" cy="369332"/>
                </a:xfrm>
                <a:prstGeom prst="rect">
                  <a:avLst/>
                </a:prstGeom>
                <a:noFill/>
              </p:spPr>
              <p:txBody>
                <a:bodyPr wrap="none" rtlCol="0">
                  <a:spAutoFit/>
                </a:bodyPr>
                <a:lstStyle/>
                <a:p>
                  <a:r>
                    <a:rPr lang="en-US" dirty="0"/>
                    <a:t>A</a:t>
                  </a:r>
                </a:p>
              </p:txBody>
            </p:sp>
            <p:sp>
              <p:nvSpPr>
                <p:cNvPr id="27" name="TextBox 26"/>
                <p:cNvSpPr txBox="1"/>
                <p:nvPr/>
              </p:nvSpPr>
              <p:spPr>
                <a:xfrm>
                  <a:off x="5304218" y="2618025"/>
                  <a:ext cx="308098" cy="369332"/>
                </a:xfrm>
                <a:prstGeom prst="rect">
                  <a:avLst/>
                </a:prstGeom>
                <a:noFill/>
              </p:spPr>
              <p:txBody>
                <a:bodyPr wrap="none" rtlCol="0">
                  <a:spAutoFit/>
                </a:bodyPr>
                <a:lstStyle/>
                <a:p>
                  <a:r>
                    <a:rPr lang="en-US" dirty="0" smtClean="0"/>
                    <a:t>C</a:t>
                  </a:r>
                  <a:endParaRPr lang="en-US" dirty="0"/>
                </a:p>
              </p:txBody>
            </p:sp>
            <p:sp>
              <p:nvSpPr>
                <p:cNvPr id="28" name="Arc 27"/>
                <p:cNvSpPr/>
                <p:nvPr/>
              </p:nvSpPr>
              <p:spPr>
                <a:xfrm>
                  <a:off x="4127424" y="1469076"/>
                  <a:ext cx="1222672" cy="2474274"/>
                </a:xfrm>
                <a:prstGeom prst="arc">
                  <a:avLst>
                    <a:gd name="adj1" fmla="val 14203979"/>
                    <a:gd name="adj2" fmla="val 7803639"/>
                  </a:avLst>
                </a:prstGeom>
                <a:ln w="476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Box 16"/>
              <p:cNvSpPr txBox="1"/>
              <p:nvPr/>
            </p:nvSpPr>
            <p:spPr>
              <a:xfrm>
                <a:off x="275193" y="2272784"/>
                <a:ext cx="1244251" cy="307777"/>
              </a:xfrm>
              <a:prstGeom prst="rect">
                <a:avLst/>
              </a:prstGeom>
              <a:noFill/>
            </p:spPr>
            <p:txBody>
              <a:bodyPr wrap="none" rtlCol="0">
                <a:spAutoFit/>
              </a:bodyPr>
              <a:lstStyle/>
              <a:p>
                <a:r>
                  <a:rPr lang="en-US" sz="1400" dirty="0" smtClean="0"/>
                  <a:t>Launching End</a:t>
                </a:r>
                <a:endParaRPr lang="en-US" sz="1400" dirty="0"/>
              </a:p>
            </p:txBody>
          </p:sp>
          <p:sp>
            <p:nvSpPr>
              <p:cNvPr id="18" name="TextBox 17"/>
              <p:cNvSpPr txBox="1"/>
              <p:nvPr/>
            </p:nvSpPr>
            <p:spPr>
              <a:xfrm>
                <a:off x="535705" y="3347142"/>
                <a:ext cx="1082156" cy="307777"/>
              </a:xfrm>
              <a:prstGeom prst="rect">
                <a:avLst/>
              </a:prstGeom>
              <a:noFill/>
            </p:spPr>
            <p:txBody>
              <a:bodyPr wrap="none" rtlCol="0">
                <a:spAutoFit/>
              </a:bodyPr>
              <a:lstStyle/>
              <a:p>
                <a:r>
                  <a:rPr lang="en-US" sz="1400" dirty="0" smtClean="0"/>
                  <a:t>Incident Ray</a:t>
                </a:r>
                <a:endParaRPr lang="en-US" sz="1400" dirty="0"/>
              </a:p>
            </p:txBody>
          </p:sp>
          <p:sp>
            <p:nvSpPr>
              <p:cNvPr id="19" name="TextBox 18"/>
              <p:cNvSpPr txBox="1"/>
              <p:nvPr/>
            </p:nvSpPr>
            <p:spPr>
              <a:xfrm rot="20642025">
                <a:off x="2576452" y="2015782"/>
                <a:ext cx="1041760" cy="276999"/>
              </a:xfrm>
              <a:prstGeom prst="rect">
                <a:avLst/>
              </a:prstGeom>
              <a:noFill/>
            </p:spPr>
            <p:txBody>
              <a:bodyPr wrap="none" rtlCol="0">
                <a:spAutoFit/>
              </a:bodyPr>
              <a:lstStyle/>
              <a:p>
                <a:r>
                  <a:rPr lang="en-US" sz="1200" dirty="0" smtClean="0"/>
                  <a:t>Refracted Ray</a:t>
                </a:r>
                <a:endParaRPr lang="en-US" sz="1200" dirty="0"/>
              </a:p>
            </p:txBody>
          </p:sp>
        </p:grpSp>
        <p:sp>
          <p:nvSpPr>
            <p:cNvPr id="6" name="TextBox 5"/>
            <p:cNvSpPr txBox="1"/>
            <p:nvPr/>
          </p:nvSpPr>
          <p:spPr>
            <a:xfrm>
              <a:off x="5314593" y="1421586"/>
              <a:ext cx="973343" cy="369332"/>
            </a:xfrm>
            <a:prstGeom prst="rect">
              <a:avLst/>
            </a:prstGeom>
            <a:noFill/>
          </p:spPr>
          <p:txBody>
            <a:bodyPr wrap="none" rtlCol="0">
              <a:spAutoFit/>
            </a:bodyPr>
            <a:lstStyle/>
            <a:p>
              <a:r>
                <a:rPr lang="en-US" dirty="0" smtClean="0"/>
                <a:t>cladding</a:t>
              </a:r>
              <a:endParaRPr lang="en-US" dirty="0"/>
            </a:p>
          </p:txBody>
        </p:sp>
        <p:sp>
          <p:nvSpPr>
            <p:cNvPr id="7" name="TextBox 6"/>
            <p:cNvSpPr txBox="1"/>
            <p:nvPr/>
          </p:nvSpPr>
          <p:spPr>
            <a:xfrm>
              <a:off x="5400766" y="2886836"/>
              <a:ext cx="594906" cy="369332"/>
            </a:xfrm>
            <a:prstGeom prst="rect">
              <a:avLst/>
            </a:prstGeom>
            <a:noFill/>
          </p:spPr>
          <p:txBody>
            <a:bodyPr wrap="none" rtlCol="0">
              <a:spAutoFit/>
            </a:bodyPr>
            <a:lstStyle/>
            <a:p>
              <a:r>
                <a:rPr lang="en-US" dirty="0" smtClean="0"/>
                <a:t>core</a:t>
              </a:r>
              <a:endParaRPr lang="en-US" dirty="0"/>
            </a:p>
          </p:txBody>
        </p:sp>
        <p:cxnSp>
          <p:nvCxnSpPr>
            <p:cNvPr id="8" name="Straight Arrow Connector 7"/>
            <p:cNvCxnSpPr/>
            <p:nvPr/>
          </p:nvCxnSpPr>
          <p:spPr>
            <a:xfrm flipV="1">
              <a:off x="1270469" y="2971651"/>
              <a:ext cx="464853" cy="3664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16909" y="2155589"/>
              <a:ext cx="541517" cy="1653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45622" y="2070631"/>
              <a:ext cx="537942" cy="31186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1" name="TextBox 10"/>
                <p:cNvSpPr txBox="1"/>
                <p:nvPr/>
              </p:nvSpPr>
              <p:spPr>
                <a:xfrm>
                  <a:off x="5737108" y="2031157"/>
                  <a:ext cx="991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2</m:t>
                            </m:r>
                          </m:sub>
                        </m:sSub>
                      </m:oMath>
                    </m:oMathPara>
                  </a14:m>
                  <a:endParaRPr lang="en-US" dirty="0"/>
                </a:p>
              </p:txBody>
            </p:sp>
          </mc:Choice>
          <mc:Fallback>
            <p:sp>
              <p:nvSpPr>
                <p:cNvPr id="72" name="TextBox 71"/>
                <p:cNvSpPr txBox="1">
                  <a:spLocks noRot="1" noChangeAspect="1" noMove="1" noResize="1" noEditPoints="1" noAdjustHandles="1" noChangeArrowheads="1" noChangeShapeType="1" noTextEdit="1"/>
                </p:cNvSpPr>
                <p:nvPr/>
              </p:nvSpPr>
              <p:spPr>
                <a:xfrm>
                  <a:off x="5737108" y="2031157"/>
                  <a:ext cx="991938" cy="369332"/>
                </a:xfrm>
                <a:prstGeom prst="rect">
                  <a:avLst/>
                </a:prstGeom>
                <a:blipFill rotWithShape="0">
                  <a:blip r:embed="rId6"/>
                  <a:stretch>
                    <a:fillRect b="-666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840692" y="1690564"/>
                  <a:ext cx="991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0</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oMath>
                    </m:oMathPara>
                  </a14:m>
                  <a:endParaRPr lang="en-US" dirty="0"/>
                </a:p>
              </p:txBody>
            </p:sp>
          </mc:Choice>
          <mc:Fallback>
            <p:sp>
              <p:nvSpPr>
                <p:cNvPr id="73" name="TextBox 72"/>
                <p:cNvSpPr txBox="1">
                  <a:spLocks noRot="1" noChangeAspect="1" noMove="1" noResize="1" noEditPoints="1" noAdjustHandles="1" noChangeArrowheads="1" noChangeShapeType="1" noTextEdit="1"/>
                </p:cNvSpPr>
                <p:nvPr/>
              </p:nvSpPr>
              <p:spPr>
                <a:xfrm>
                  <a:off x="840692" y="1690564"/>
                  <a:ext cx="991938" cy="369332"/>
                </a:xfrm>
                <a:prstGeom prst="rect">
                  <a:avLst/>
                </a:prstGeom>
                <a:blipFill rotWithShape="0">
                  <a:blip r:embed="rId7"/>
                  <a:stretch>
                    <a:fillRect b="-655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13" name="TextBox 12"/>
                <p:cNvSpPr txBox="1"/>
                <p:nvPr/>
              </p:nvSpPr>
              <p:spPr>
                <a:xfrm>
                  <a:off x="811830" y="2697652"/>
                  <a:ext cx="466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0</m:t>
                            </m:r>
                          </m:sub>
                        </m:sSub>
                      </m:oMath>
                    </m:oMathPara>
                  </a14:m>
                  <a:endParaRPr lang="en-US" dirty="0"/>
                </a:p>
              </p:txBody>
            </p:sp>
          </mc:Choice>
          <mc:Fallback>
            <p:sp>
              <p:nvSpPr>
                <p:cNvPr id="74" name="TextBox 73"/>
                <p:cNvSpPr txBox="1">
                  <a:spLocks noRot="1" noChangeAspect="1" noMove="1" noResize="1" noEditPoints="1" noAdjustHandles="1" noChangeArrowheads="1" noChangeShapeType="1" noTextEdit="1"/>
                </p:cNvSpPr>
                <p:nvPr/>
              </p:nvSpPr>
              <p:spPr>
                <a:xfrm>
                  <a:off x="811830" y="2697652"/>
                  <a:ext cx="466730" cy="369332"/>
                </a:xfrm>
                <a:prstGeom prst="rect">
                  <a:avLst/>
                </a:prstGeom>
                <a:blipFill rotWithShape="0">
                  <a:blip r:embed="rId8"/>
                  <a:stretch>
                    <a:fillRect b="-6557"/>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3097471" y="2702166"/>
                  <a:ext cx="4614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1</m:t>
                            </m:r>
                          </m:sub>
                        </m:sSub>
                      </m:oMath>
                    </m:oMathPara>
                  </a14:m>
                  <a:endParaRPr lang="en-US" dirty="0"/>
                </a:p>
              </p:txBody>
            </p:sp>
          </mc:Choice>
          <mc:Fallback>
            <p:sp>
              <p:nvSpPr>
                <p:cNvPr id="75" name="TextBox 74"/>
                <p:cNvSpPr txBox="1">
                  <a:spLocks noRot="1" noChangeAspect="1" noMove="1" noResize="1" noEditPoints="1" noAdjustHandles="1" noChangeArrowheads="1" noChangeShapeType="1" noTextEdit="1"/>
                </p:cNvSpPr>
                <p:nvPr/>
              </p:nvSpPr>
              <p:spPr>
                <a:xfrm>
                  <a:off x="3097471" y="2702166"/>
                  <a:ext cx="461408" cy="369332"/>
                </a:xfrm>
                <a:prstGeom prst="rect">
                  <a:avLst/>
                </a:prstGeom>
                <a:blipFill rotWithShape="0">
                  <a:blip r:embed="rId9"/>
                  <a:stretch>
                    <a:fillRect b="-4918"/>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5387859" y="3398186"/>
                  <a:ext cx="466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2</m:t>
                            </m:r>
                          </m:sub>
                        </m:sSub>
                      </m:oMath>
                    </m:oMathPara>
                  </a14:m>
                  <a:endParaRPr lang="en-US" dirty="0"/>
                </a:p>
              </p:txBody>
            </p:sp>
          </mc:Choice>
          <mc:Fallback>
            <p:sp>
              <p:nvSpPr>
                <p:cNvPr id="76" name="TextBox 75"/>
                <p:cNvSpPr txBox="1">
                  <a:spLocks noRot="1" noChangeAspect="1" noMove="1" noResize="1" noEditPoints="1" noAdjustHandles="1" noChangeArrowheads="1" noChangeShapeType="1" noTextEdit="1"/>
                </p:cNvSpPr>
                <p:nvPr/>
              </p:nvSpPr>
              <p:spPr>
                <a:xfrm>
                  <a:off x="5387859" y="3398186"/>
                  <a:ext cx="466731" cy="369332"/>
                </a:xfrm>
                <a:prstGeom prst="rect">
                  <a:avLst/>
                </a:prstGeom>
                <a:blipFill rotWithShape="0">
                  <a:blip r:embed="rId10"/>
                  <a:stretch>
                    <a:fillRect b="-6557"/>
                  </a:stretch>
                </a:blipFill>
              </p:spPr>
              <p:txBody>
                <a:bodyPr/>
                <a:lstStyle/>
                <a:p>
                  <a:r>
                    <a:rPr lang="en-IN">
                      <a:noFill/>
                    </a:rPr>
                    <a:t> </a:t>
                  </a:r>
                </a:p>
              </p:txBody>
            </p:sp>
          </mc:Fallback>
        </mc:AlternateContent>
      </p:grpSp>
      <mc:AlternateContent xmlns:mc="http://schemas.openxmlformats.org/markup-compatibility/2006">
        <mc:Choice xmlns="" xmlns:a14="http://schemas.microsoft.com/office/drawing/2010/main" Requires="a14">
          <p:sp>
            <p:nvSpPr>
              <p:cNvPr id="43" name="TextBox 42"/>
              <p:cNvSpPr txBox="1"/>
              <p:nvPr/>
            </p:nvSpPr>
            <p:spPr>
              <a:xfrm>
                <a:off x="356851" y="2832722"/>
                <a:ext cx="4891087" cy="3366243"/>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Ø"/>
                </a:pPr>
                <a:r>
                  <a:rPr lang="en-US" dirty="0" smtClean="0"/>
                  <a:t>At point A applying the Snell’s law, we have</a:t>
                </a:r>
              </a:p>
              <a:p>
                <a:pPr marL="285750" indent="-285750" algn="just">
                  <a:buFont typeface="Wingdings" panose="05000000000000000000" pitchFamily="2" charset="2"/>
                  <a:buChar char="Ø"/>
                </a:pPr>
                <a14:m>
                  <m:oMath xmlns:m="http://schemas.openxmlformats.org/officeDocument/2006/math">
                    <m:f>
                      <m:fPr>
                        <m:ctrlPr>
                          <a:rPr lang="en-US" sz="2400" i="1">
                            <a:latin typeface="Cambria Math" panose="02040503050406030204" pitchFamily="18" charset="0"/>
                          </a:rPr>
                        </m:ctrlPr>
                      </m:fPr>
                      <m:num>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IN" sz="2400" b="0" i="1" smtClean="0">
                                        <a:latin typeface="Cambria Math" panose="02040503050406030204" pitchFamily="18" charset="0"/>
                                      </a:rPr>
                                      <m:t>𝑖</m:t>
                                    </m:r>
                                    <m:r>
                                      <a:rPr lang="en-US" sz="2400" i="1">
                                        <a:latin typeface="Cambria Math" panose="02040503050406030204" pitchFamily="18" charset="0"/>
                                      </a:rPr>
                                      <m:t> </m:t>
                                    </m:r>
                                  </m:sub>
                                </m:sSub>
                              </m:e>
                            </m:d>
                          </m:e>
                        </m:func>
                      </m:num>
                      <m:den>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IN" sz="2400" b="0" i="1" smtClean="0">
                                        <a:latin typeface="Cambria Math" panose="02040503050406030204" pitchFamily="18" charset="0"/>
                                      </a:rPr>
                                      <m:t>𝑟</m:t>
                                    </m:r>
                                  </m:sub>
                                </m:sSub>
                              </m:e>
                            </m:d>
                          </m:e>
                        </m:func>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𝜂</m:t>
                            </m:r>
                          </m:e>
                          <m:sub>
                            <m:r>
                              <a:rPr lang="en-IN"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𝜂</m:t>
                            </m:r>
                          </m:e>
                          <m:sub>
                            <m:r>
                              <a:rPr lang="en-IN" sz="2400" b="0" i="1" smtClean="0">
                                <a:latin typeface="Cambria Math" panose="02040503050406030204" pitchFamily="18" charset="0"/>
                              </a:rPr>
                              <m:t>0</m:t>
                            </m:r>
                          </m:sub>
                        </m:sSub>
                      </m:den>
                    </m:f>
                  </m:oMath>
                </a14:m>
                <a:endParaRPr lang="en-US" sz="2400" dirty="0" smtClean="0"/>
              </a:p>
              <a:p>
                <a:pPr marL="285750" indent="-285750" algn="just">
                  <a:buFont typeface="Wingdings" panose="05000000000000000000" pitchFamily="2" charset="2"/>
                  <a:buChar char="Ø"/>
                </a:pPr>
                <a:r>
                  <a:rPr lang="en-US" sz="2400" dirty="0" smtClean="0"/>
                  <a:t>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𝜂</m:t>
                        </m:r>
                      </m:e>
                      <m:sub>
                        <m:r>
                          <a:rPr lang="en-IN" sz="2400" i="1">
                            <a:latin typeface="Cambria Math" panose="02040503050406030204" pitchFamily="18" charset="0"/>
                          </a:rPr>
                          <m:t>0</m:t>
                        </m:r>
                      </m:sub>
                    </m:sSub>
                  </m:oMath>
                </a14:m>
                <a:r>
                  <a:rPr lang="en-US" sz="2400" dirty="0" smtClean="0"/>
                  <a:t>&lt;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𝜂</m:t>
                        </m:r>
                      </m:e>
                      <m:sub>
                        <m:r>
                          <a:rPr lang="en-IN" sz="2400" b="0" i="1" smtClean="0">
                            <a:latin typeface="Cambria Math" panose="02040503050406030204" pitchFamily="18" charset="0"/>
                          </a:rPr>
                          <m:t>1</m:t>
                        </m:r>
                      </m:sub>
                    </m:sSub>
                  </m:oMath>
                </a14:m>
                <a:r>
                  <a:rPr lang="en-US" sz="2400" dirty="0" smtClean="0"/>
                  <a:t>refracted ray bend towards the perpendicular</a:t>
                </a:r>
              </a:p>
              <a:p>
                <a:pPr marL="285750" indent="-285750" algn="just">
                  <a:buFont typeface="Wingdings" panose="05000000000000000000" pitchFamily="2" charset="2"/>
                  <a:buChar char="Ø"/>
                </a:pPr>
                <a:r>
                  <a:rPr lang="en-US" sz="2400" dirty="0" smtClean="0"/>
                  <a:t>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IN" sz="2400" i="1">
                            <a:latin typeface="Cambria Math" panose="02040503050406030204" pitchFamily="18" charset="0"/>
                          </a:rPr>
                          <m:t>𝑖</m:t>
                        </m:r>
                      </m:sub>
                    </m:sSub>
                  </m:oMath>
                </a14:m>
                <a:r>
                  <a:rPr lang="en-US" sz="2400" dirty="0" smtClean="0"/>
                  <a:t> is increased,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IN" sz="2400" b="0" i="1" smtClean="0">
                            <a:latin typeface="Cambria Math" panose="02040503050406030204" pitchFamily="18" charset="0"/>
                          </a:rPr>
                          <m:t>𝑟</m:t>
                        </m:r>
                      </m:sub>
                    </m:sSub>
                  </m:oMath>
                </a14:m>
                <a:r>
                  <a:rPr lang="en-US" sz="2400" dirty="0" smtClean="0"/>
                  <a:t>is also increases. For a particular value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IN" sz="2400" i="1">
                            <a:latin typeface="Cambria Math" panose="02040503050406030204" pitchFamily="18" charset="0"/>
                          </a:rPr>
                          <m:t>𝑖</m:t>
                        </m:r>
                      </m:sub>
                    </m:sSub>
                  </m:oMath>
                </a14:m>
                <a:r>
                  <a:rPr lang="en-US" sz="2400" dirty="0" smtClean="0"/>
                  <a:t/>
                </a:r>
                <a:endParaRPr lang="en-US" sz="2400" dirty="0"/>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356851" y="2832722"/>
                <a:ext cx="4891087" cy="3366243"/>
              </a:xfrm>
              <a:prstGeom prst="rect">
                <a:avLst/>
              </a:prstGeom>
              <a:blipFill>
                <a:blip r:embed="rId11"/>
                <a:stretch>
                  <a:fillRect l="-1617" t="-903" r="-1741"/>
                </a:stretch>
              </a:blipFill>
              <a:ln>
                <a:solidFill>
                  <a:schemeClr val="tx1"/>
                </a:solidFill>
              </a:ln>
            </p:spPr>
            <p:txBody>
              <a:bodyPr/>
              <a:lstStyle/>
              <a:p>
                <a:r>
                  <a:rPr lang="en-IN">
                    <a:noFill/>
                  </a:rPr>
                  <a:t> </a:t>
                </a:r>
              </a:p>
            </p:txBody>
          </p:sp>
        </mc:Fallback>
      </mc:AlternateContent>
      <p:pic>
        <p:nvPicPr>
          <p:cNvPr id="44" name="Picture 43"/>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949991" y="116434"/>
            <a:ext cx="5618553" cy="6519990"/>
          </a:xfrm>
          <a:prstGeom prst="rect">
            <a:avLst/>
          </a:prstGeom>
        </p:spPr>
      </p:pic>
    </p:spTree>
    <p:extLst>
      <p:ext uri="{BB962C8B-B14F-4D97-AF65-F5344CB8AC3E}">
        <p14:creationId xmlns="" xmlns:p14="http://schemas.microsoft.com/office/powerpoint/2010/main" val="2892255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047" y="105734"/>
            <a:ext cx="8647611" cy="6685320"/>
          </a:xfrm>
          <a:prstGeom prst="rect">
            <a:avLst/>
          </a:prstGeom>
        </p:spPr>
      </p:pic>
    </p:spTree>
    <p:extLst>
      <p:ext uri="{BB962C8B-B14F-4D97-AF65-F5344CB8AC3E}">
        <p14:creationId xmlns="" xmlns:p14="http://schemas.microsoft.com/office/powerpoint/2010/main" val="1558808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585</Words>
  <Application>Microsoft Office PowerPoint</Application>
  <PresentationFormat>Custom</PresentationFormat>
  <Paragraphs>105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Modes and Materials</vt:lpstr>
      <vt:lpstr>Number of Supported modes</vt:lpstr>
      <vt:lpstr>Normalized wave number or Normalized frequency</vt:lpstr>
      <vt:lpstr>V- Number</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36</cp:revision>
  <dcterms:created xsi:type="dcterms:W3CDTF">2017-08-12T18:14:28Z</dcterms:created>
  <dcterms:modified xsi:type="dcterms:W3CDTF">2021-03-12T08:27:52Z</dcterms:modified>
</cp:coreProperties>
</file>